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style2.xml" ContentType="application/vnd.ms-office.chartstyle+xml"/>
  <Override PartName="/ppt/charts/colors2.xml" ContentType="application/vnd.ms-office.chartcolorstyle+xml"/>
  <Override PartName="/ppt/charts/chart6.xml" ContentType="application/vnd.openxmlformats-officedocument.drawingml.chart+xml"/>
  <Override PartName="/ppt/charts/style3.xml" ContentType="application/vnd.ms-office.chartstyle+xml"/>
  <Override PartName="/ppt/charts/colors3.xml" ContentType="application/vnd.ms-office.chartcolorstyle+xml"/>
  <Override PartName="/ppt/charts/chart7.xml" ContentType="application/vnd.openxmlformats-officedocument.drawingml.chart+xml"/>
  <Override PartName="/ppt/charts/style4.xml" ContentType="application/vnd.ms-office.chartstyle+xml"/>
  <Override PartName="/ppt/charts/colors4.xml" ContentType="application/vnd.ms-office.chartcolorstyle+xml"/>
  <Override PartName="/ppt/charts/chart8.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3" r:id="rId4"/>
  </p:sldMasterIdLst>
  <p:notesMasterIdLst>
    <p:notesMasterId r:id="rId9"/>
  </p:notesMasterIdLst>
  <p:sldIdLst>
    <p:sldId id="256" r:id="rId5"/>
    <p:sldId id="257" r:id="rId6"/>
    <p:sldId id="258" r:id="rId7"/>
    <p:sldId id="259" r:id="rId8"/>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CC2D1"/>
    <a:srgbClr val="EF413C"/>
    <a:srgbClr val="3C3A40"/>
    <a:srgbClr val="485463"/>
    <a:srgbClr val="EDEDE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136"/>
    <p:restoredTop sz="94730"/>
  </p:normalViewPr>
  <p:slideViewPr>
    <p:cSldViewPr snapToGrid="0" snapToObjects="1">
      <p:cViewPr varScale="1">
        <p:scale>
          <a:sx n="65" d="100"/>
          <a:sy n="65" d="100"/>
        </p:scale>
        <p:origin x="236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2.xml"/><Relationship Id="rId1" Type="http://schemas.microsoft.com/office/2011/relationships/chartStyle" Target="style2.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3.xml"/><Relationship Id="rId1" Type="http://schemas.microsoft.com/office/2011/relationships/chartStyle" Target="style3.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4.xml"/><Relationship Id="rId1" Type="http://schemas.microsoft.com/office/2011/relationships/chartStyle" Target="style4.xml"/></Relationships>
</file>

<file path=ppt/charts/_rels/chart8.xml.rels><?xml version="1.0" encoding="UTF-8" standalone="yes"?>
<Relationships xmlns="http://schemas.openxmlformats.org/package/2006/relationships"><Relationship Id="rId3" Type="http://schemas.openxmlformats.org/officeDocument/2006/relationships/oleObject" Target="Chart%20in%20Microsoft%20Word"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988052274715661"/>
          <c:y val="0.13977021490871491"/>
          <c:w val="0.67316573709536298"/>
          <c:h val="0.67817228864910406"/>
        </c:manualLayout>
      </c:layout>
      <c:barChart>
        <c:barDir val="col"/>
        <c:grouping val="clustered"/>
        <c:varyColors val="0"/>
        <c:ser>
          <c:idx val="0"/>
          <c:order val="0"/>
          <c:tx>
            <c:strRef>
              <c:f>Sheet1!$G$19</c:f>
              <c:strCache>
                <c:ptCount val="1"/>
                <c:pt idx="0">
                  <c:v>Seasonally Adjusted Retail Sales </c:v>
                </c:pt>
              </c:strCache>
            </c:strRef>
          </c:tx>
          <c:invertIfNegative val="0"/>
          <c:cat>
            <c:numRef>
              <c:f>Sheet1!$B$129:$B$154</c:f>
              <c:numCache>
                <c:formatCode>[$-409]mmm\-yy;@</c:formatCode>
                <c:ptCount val="26"/>
                <c:pt idx="0">
                  <c:v>43312</c:v>
                </c:pt>
                <c:pt idx="1">
                  <c:v>43313</c:v>
                </c:pt>
                <c:pt idx="2">
                  <c:v>43345</c:v>
                </c:pt>
                <c:pt idx="3">
                  <c:v>43376</c:v>
                </c:pt>
                <c:pt idx="4">
                  <c:v>43405</c:v>
                </c:pt>
                <c:pt idx="5">
                  <c:v>43436</c:v>
                </c:pt>
                <c:pt idx="6">
                  <c:v>43466</c:v>
                </c:pt>
                <c:pt idx="7">
                  <c:v>43498</c:v>
                </c:pt>
                <c:pt idx="8">
                  <c:v>43527</c:v>
                </c:pt>
                <c:pt idx="9">
                  <c:v>43559</c:v>
                </c:pt>
                <c:pt idx="10">
                  <c:v>43586</c:v>
                </c:pt>
                <c:pt idx="11">
                  <c:v>43618</c:v>
                </c:pt>
                <c:pt idx="12">
                  <c:v>43647</c:v>
                </c:pt>
                <c:pt idx="13">
                  <c:v>43678</c:v>
                </c:pt>
                <c:pt idx="14">
                  <c:v>43710</c:v>
                </c:pt>
                <c:pt idx="15">
                  <c:v>43741</c:v>
                </c:pt>
                <c:pt idx="16">
                  <c:v>43773</c:v>
                </c:pt>
                <c:pt idx="17">
                  <c:v>43804</c:v>
                </c:pt>
                <c:pt idx="18">
                  <c:v>43831</c:v>
                </c:pt>
                <c:pt idx="19">
                  <c:v>43863</c:v>
                </c:pt>
                <c:pt idx="20">
                  <c:v>43893</c:v>
                </c:pt>
                <c:pt idx="21">
                  <c:v>43925</c:v>
                </c:pt>
                <c:pt idx="22">
                  <c:v>43952</c:v>
                </c:pt>
                <c:pt idx="23">
                  <c:v>43984</c:v>
                </c:pt>
                <c:pt idx="24">
                  <c:v>44013</c:v>
                </c:pt>
                <c:pt idx="25">
                  <c:v>44045</c:v>
                </c:pt>
              </c:numCache>
            </c:numRef>
          </c:cat>
          <c:val>
            <c:numRef>
              <c:f>Sheet1!$G$129:$G$154</c:f>
              <c:numCache>
                <c:formatCode>0.0%</c:formatCode>
                <c:ptCount val="26"/>
                <c:pt idx="0">
                  <c:v>5.4026369249701167E-2</c:v>
                </c:pt>
                <c:pt idx="1">
                  <c:v>4.9595767949569804E-2</c:v>
                </c:pt>
                <c:pt idx="2">
                  <c:v>4.5769861782732575E-2</c:v>
                </c:pt>
                <c:pt idx="3">
                  <c:v>4.4212487298182231E-2</c:v>
                </c:pt>
                <c:pt idx="4">
                  <c:v>4.2745547968995441E-2</c:v>
                </c:pt>
                <c:pt idx="5">
                  <c:v>3.2124803865630124E-2</c:v>
                </c:pt>
                <c:pt idx="6">
                  <c:v>3.0523868471610361E-2</c:v>
                </c:pt>
                <c:pt idx="7">
                  <c:v>2.498456991542778E-2</c:v>
                </c:pt>
                <c:pt idx="8">
                  <c:v>3.5447404352705235E-2</c:v>
                </c:pt>
                <c:pt idx="9">
                  <c:v>3.3546779799902199E-2</c:v>
                </c:pt>
                <c:pt idx="10">
                  <c:v>3.4501683129163387E-2</c:v>
                </c:pt>
                <c:pt idx="11">
                  <c:v>3.5790548746223352E-2</c:v>
                </c:pt>
                <c:pt idx="12">
                  <c:v>3.6964445473529568E-2</c:v>
                </c:pt>
                <c:pt idx="13">
                  <c:v>4.3009396069508446E-2</c:v>
                </c:pt>
                <c:pt idx="14">
                  <c:v>4.2418081253675376E-2</c:v>
                </c:pt>
                <c:pt idx="15">
                  <c:v>4.0376965569886937E-2</c:v>
                </c:pt>
                <c:pt idx="16">
                  <c:v>3.249611836697415E-2</c:v>
                </c:pt>
                <c:pt idx="17">
                  <c:v>3.8560913697362455E-2</c:v>
                </c:pt>
                <c:pt idx="18">
                  <c:v>3.8405152834855627E-2</c:v>
                </c:pt>
                <c:pt idx="19">
                  <c:v>4.4503629139301414E-2</c:v>
                </c:pt>
                <c:pt idx="20">
                  <c:v>4.6271609736513571E-2</c:v>
                </c:pt>
                <c:pt idx="21">
                  <c:v>1.3355498366927274E-2</c:v>
                </c:pt>
                <c:pt idx="22">
                  <c:v>1.0269182182153625E-2</c:v>
                </c:pt>
                <c:pt idx="23">
                  <c:v>1.6757051719633511E-2</c:v>
                </c:pt>
                <c:pt idx="24">
                  <c:v>6.6644302689442977E-2</c:v>
                </c:pt>
              </c:numCache>
            </c:numRef>
          </c:val>
          <c:extLst>
            <c:ext xmlns:c16="http://schemas.microsoft.com/office/drawing/2014/chart" uri="{C3380CC4-5D6E-409C-BE32-E72D297353CC}">
              <c16:uniqueId val="{00000000-1962-4B4D-88C0-67666D207065}"/>
            </c:ext>
          </c:extLst>
        </c:ser>
        <c:dLbls>
          <c:showLegendKey val="0"/>
          <c:showVal val="0"/>
          <c:showCatName val="0"/>
          <c:showSerName val="0"/>
          <c:showPercent val="0"/>
          <c:showBubbleSize val="0"/>
        </c:dLbls>
        <c:gapWidth val="73"/>
        <c:axId val="608260272"/>
        <c:axId val="608261056"/>
      </c:barChart>
      <c:lineChart>
        <c:grouping val="standard"/>
        <c:varyColors val="0"/>
        <c:ser>
          <c:idx val="1"/>
          <c:order val="1"/>
          <c:tx>
            <c:strRef>
              <c:f>Sheet1!$H$19</c:f>
              <c:strCache>
                <c:ptCount val="1"/>
                <c:pt idx="0">
                  <c:v>Consumer Sentiment </c:v>
                </c:pt>
              </c:strCache>
            </c:strRef>
          </c:tx>
          <c:spPr>
            <a:ln>
              <a:solidFill>
                <a:srgbClr val="FF0000"/>
              </a:solidFill>
            </a:ln>
          </c:spPr>
          <c:marker>
            <c:symbol val="none"/>
          </c:marker>
          <c:cat>
            <c:numRef>
              <c:f>Sheet1!$B$129:$B$154</c:f>
              <c:numCache>
                <c:formatCode>[$-409]mmm\-yy;@</c:formatCode>
                <c:ptCount val="26"/>
                <c:pt idx="0">
                  <c:v>43312</c:v>
                </c:pt>
                <c:pt idx="1">
                  <c:v>43313</c:v>
                </c:pt>
                <c:pt idx="2">
                  <c:v>43345</c:v>
                </c:pt>
                <c:pt idx="3">
                  <c:v>43376</c:v>
                </c:pt>
                <c:pt idx="4">
                  <c:v>43405</c:v>
                </c:pt>
                <c:pt idx="5">
                  <c:v>43436</c:v>
                </c:pt>
                <c:pt idx="6">
                  <c:v>43466</c:v>
                </c:pt>
                <c:pt idx="7">
                  <c:v>43498</c:v>
                </c:pt>
                <c:pt idx="8">
                  <c:v>43527</c:v>
                </c:pt>
                <c:pt idx="9">
                  <c:v>43559</c:v>
                </c:pt>
                <c:pt idx="10">
                  <c:v>43586</c:v>
                </c:pt>
                <c:pt idx="11">
                  <c:v>43618</c:v>
                </c:pt>
                <c:pt idx="12">
                  <c:v>43647</c:v>
                </c:pt>
                <c:pt idx="13">
                  <c:v>43678</c:v>
                </c:pt>
                <c:pt idx="14">
                  <c:v>43710</c:v>
                </c:pt>
                <c:pt idx="15">
                  <c:v>43741</c:v>
                </c:pt>
                <c:pt idx="16">
                  <c:v>43773</c:v>
                </c:pt>
                <c:pt idx="17">
                  <c:v>43804</c:v>
                </c:pt>
                <c:pt idx="18">
                  <c:v>43831</c:v>
                </c:pt>
                <c:pt idx="19">
                  <c:v>43863</c:v>
                </c:pt>
                <c:pt idx="20">
                  <c:v>43893</c:v>
                </c:pt>
                <c:pt idx="21">
                  <c:v>43925</c:v>
                </c:pt>
                <c:pt idx="22">
                  <c:v>43952</c:v>
                </c:pt>
                <c:pt idx="23">
                  <c:v>43984</c:v>
                </c:pt>
                <c:pt idx="24">
                  <c:v>44013</c:v>
                </c:pt>
                <c:pt idx="25">
                  <c:v>44045</c:v>
                </c:pt>
              </c:numCache>
            </c:numRef>
          </c:cat>
          <c:val>
            <c:numRef>
              <c:f>Sheet1!$H$129:$H$154</c:f>
              <c:numCache>
                <c:formatCode>0.0</c:formatCode>
                <c:ptCount val="26"/>
                <c:pt idx="0">
                  <c:v>97.9</c:v>
                </c:pt>
                <c:pt idx="1">
                  <c:v>96.2</c:v>
                </c:pt>
                <c:pt idx="2">
                  <c:v>100.1</c:v>
                </c:pt>
                <c:pt idx="3">
                  <c:v>98.6</c:v>
                </c:pt>
                <c:pt idx="4">
                  <c:v>97.5</c:v>
                </c:pt>
                <c:pt idx="5">
                  <c:v>98.3</c:v>
                </c:pt>
                <c:pt idx="6">
                  <c:v>91.2</c:v>
                </c:pt>
                <c:pt idx="7">
                  <c:v>93.8</c:v>
                </c:pt>
                <c:pt idx="8">
                  <c:v>98.4</c:v>
                </c:pt>
                <c:pt idx="9">
                  <c:v>97.2</c:v>
                </c:pt>
                <c:pt idx="10">
                  <c:v>100</c:v>
                </c:pt>
                <c:pt idx="11">
                  <c:v>98.2</c:v>
                </c:pt>
                <c:pt idx="12">
                  <c:v>98.4</c:v>
                </c:pt>
                <c:pt idx="13">
                  <c:v>89.8</c:v>
                </c:pt>
                <c:pt idx="14">
                  <c:v>93.2</c:v>
                </c:pt>
                <c:pt idx="15">
                  <c:v>95.5</c:v>
                </c:pt>
                <c:pt idx="16">
                  <c:v>96.8</c:v>
                </c:pt>
                <c:pt idx="17">
                  <c:v>99.3</c:v>
                </c:pt>
                <c:pt idx="18">
                  <c:v>99.8</c:v>
                </c:pt>
                <c:pt idx="19">
                  <c:v>101</c:v>
                </c:pt>
                <c:pt idx="20">
                  <c:v>89.1</c:v>
                </c:pt>
                <c:pt idx="21">
                  <c:v>71.8</c:v>
                </c:pt>
                <c:pt idx="22">
                  <c:v>72.3</c:v>
                </c:pt>
                <c:pt idx="23">
                  <c:v>78.099999999999994</c:v>
                </c:pt>
                <c:pt idx="24">
                  <c:v>72.5</c:v>
                </c:pt>
                <c:pt idx="25">
                  <c:v>72.8</c:v>
                </c:pt>
              </c:numCache>
            </c:numRef>
          </c:val>
          <c:smooth val="0"/>
          <c:extLst>
            <c:ext xmlns:c16="http://schemas.microsoft.com/office/drawing/2014/chart" uri="{C3380CC4-5D6E-409C-BE32-E72D297353CC}">
              <c16:uniqueId val="{00000001-1962-4B4D-88C0-67666D207065}"/>
            </c:ext>
          </c:extLst>
        </c:ser>
        <c:dLbls>
          <c:showLegendKey val="0"/>
          <c:showVal val="0"/>
          <c:showCatName val="0"/>
          <c:showSerName val="0"/>
          <c:showPercent val="0"/>
          <c:showBubbleSize val="0"/>
        </c:dLbls>
        <c:marker val="1"/>
        <c:smooth val="0"/>
        <c:axId val="608252432"/>
        <c:axId val="608262232"/>
      </c:lineChart>
      <c:dateAx>
        <c:axId val="608260272"/>
        <c:scaling>
          <c:orientation val="minMax"/>
          <c:max val="44044"/>
          <c:min val="43313"/>
        </c:scaling>
        <c:delete val="0"/>
        <c:axPos val="b"/>
        <c:numFmt formatCode="[$-409]mmm\-yy;@" sourceLinked="1"/>
        <c:majorTickMark val="out"/>
        <c:minorTickMark val="none"/>
        <c:tickLblPos val="low"/>
        <c:txPr>
          <a:bodyPr rot="0" vert="horz"/>
          <a:lstStyle/>
          <a:p>
            <a:pPr>
              <a:defRPr sz="900"/>
            </a:pPr>
            <a:endParaRPr lang="en-US"/>
          </a:p>
        </c:txPr>
        <c:crossAx val="608261056"/>
        <c:crossesAt val="0"/>
        <c:auto val="0"/>
        <c:lblOffset val="100"/>
        <c:baseTimeUnit val="months"/>
        <c:majorUnit val="6"/>
        <c:majorTimeUnit val="months"/>
      </c:dateAx>
      <c:valAx>
        <c:axId val="608261056"/>
        <c:scaling>
          <c:orientation val="minMax"/>
          <c:max val="7.0000000000000007E-2"/>
          <c:min val="-5.000000000000001E-3"/>
        </c:scaling>
        <c:delete val="0"/>
        <c:axPos val="l"/>
        <c:majorGridlines/>
        <c:title>
          <c:tx>
            <c:rich>
              <a:bodyPr rot="-5400000" vert="horz"/>
              <a:lstStyle/>
              <a:p>
                <a:pPr>
                  <a:defRPr sz="800" b="0"/>
                </a:pPr>
                <a:r>
                  <a:rPr lang="en-US" sz="800" b="0"/>
                  <a:t>NRF Retail Sales Three-Month</a:t>
                </a:r>
              </a:p>
              <a:p>
                <a:pPr>
                  <a:defRPr sz="800" b="0"/>
                </a:pPr>
                <a:r>
                  <a:rPr lang="en-US" sz="800" b="0"/>
                  <a:t> Moving Average Year/Year</a:t>
                </a:r>
              </a:p>
            </c:rich>
          </c:tx>
          <c:layout>
            <c:manualLayout>
              <c:xMode val="edge"/>
              <c:yMode val="edge"/>
              <c:x val="2.7726620243440685E-2"/>
              <c:y val="0.16161525497707299"/>
            </c:manualLayout>
          </c:layout>
          <c:overlay val="0"/>
        </c:title>
        <c:numFmt formatCode="0%" sourceLinked="0"/>
        <c:majorTickMark val="out"/>
        <c:minorTickMark val="none"/>
        <c:tickLblPos val="nextTo"/>
        <c:crossAx val="608260272"/>
        <c:crosses val="autoZero"/>
        <c:crossBetween val="between"/>
        <c:majorUnit val="1.0000000000000002E-2"/>
        <c:minorUnit val="5.000000000000001E-3"/>
      </c:valAx>
      <c:valAx>
        <c:axId val="608262232"/>
        <c:scaling>
          <c:orientation val="minMax"/>
          <c:max val="102"/>
          <c:min val="65"/>
        </c:scaling>
        <c:delete val="0"/>
        <c:axPos val="r"/>
        <c:title>
          <c:tx>
            <c:rich>
              <a:bodyPr/>
              <a:lstStyle/>
              <a:p>
                <a:pPr>
                  <a:defRPr sz="800"/>
                </a:pPr>
                <a:r>
                  <a:rPr lang="en-US" sz="800" b="0"/>
                  <a:t>University of Michigan </a:t>
                </a:r>
              </a:p>
              <a:p>
                <a:pPr>
                  <a:defRPr sz="800"/>
                </a:pPr>
                <a:r>
                  <a:rPr lang="en-US" sz="800" b="0"/>
                  <a:t>Consumer Sentiment </a:t>
                </a:r>
              </a:p>
            </c:rich>
          </c:tx>
          <c:overlay val="0"/>
        </c:title>
        <c:numFmt formatCode="0" sourceLinked="0"/>
        <c:majorTickMark val="out"/>
        <c:minorTickMark val="none"/>
        <c:tickLblPos val="nextTo"/>
        <c:crossAx val="608252432"/>
        <c:crosses val="max"/>
        <c:crossBetween val="between"/>
        <c:majorUnit val="5"/>
      </c:valAx>
      <c:dateAx>
        <c:axId val="608252432"/>
        <c:scaling>
          <c:orientation val="minMax"/>
        </c:scaling>
        <c:delete val="1"/>
        <c:axPos val="b"/>
        <c:numFmt formatCode="[$-409]mmm\-yy;@" sourceLinked="1"/>
        <c:majorTickMark val="out"/>
        <c:minorTickMark val="none"/>
        <c:tickLblPos val="none"/>
        <c:crossAx val="608262232"/>
        <c:crossesAt val="10"/>
        <c:auto val="0"/>
        <c:lblOffset val="100"/>
        <c:baseTimeUnit val="days"/>
      </c:dateAx>
    </c:plotArea>
    <c:legend>
      <c:legendPos val="t"/>
      <c:layout>
        <c:manualLayout>
          <c:xMode val="edge"/>
          <c:yMode val="edge"/>
          <c:x val="2.8727186177321111E-2"/>
          <c:y val="1.0414308354086485E-2"/>
          <c:w val="0.91483147939841125"/>
          <c:h val="0.17832215417517291"/>
        </c:manualLayout>
      </c:layout>
      <c:overlay val="0"/>
      <c:txPr>
        <a:bodyPr/>
        <a:lstStyle/>
        <a:p>
          <a:pPr>
            <a:defRPr sz="800"/>
          </a:pPr>
          <a:endParaRPr lang="en-US"/>
        </a:p>
      </c:txPr>
    </c:legend>
    <c:plotVisOnly val="1"/>
    <c:dispBlanksAs val="gap"/>
    <c:showDLblsOverMax val="0"/>
  </c:chart>
  <c:spPr>
    <a:ln>
      <a:noFill/>
    </a:ln>
  </c:spPr>
  <c:txPr>
    <a:bodyPr/>
    <a:lstStyle/>
    <a:p>
      <a:pPr>
        <a:defRPr sz="1000">
          <a:latin typeface="Times" panose="02020603060405020304" pitchFamily="18"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'3 month moving average '!$C$3</c:f>
              <c:strCache>
                <c:ptCount val="1"/>
                <c:pt idx="0">
                  <c:v>Monthly Non-Farm Employment Change</c:v>
                </c:pt>
              </c:strCache>
            </c:strRef>
          </c:tx>
          <c:spPr>
            <a:solidFill>
              <a:schemeClr val="accent1"/>
            </a:solidFill>
            <a:ln>
              <a:noFill/>
            </a:ln>
            <a:effectLst/>
          </c:spPr>
          <c:invertIfNegative val="0"/>
          <c:cat>
            <c:numRef>
              <c:f>'3 month moving average '!$B$46:$B$58</c:f>
              <c:numCache>
                <c:formatCode>[$-409]mmm\-yy;@</c:formatCode>
                <c:ptCount val="13"/>
                <c:pt idx="0">
                  <c:v>43647</c:v>
                </c:pt>
                <c:pt idx="1">
                  <c:v>43679</c:v>
                </c:pt>
                <c:pt idx="2">
                  <c:v>43709</c:v>
                </c:pt>
                <c:pt idx="3">
                  <c:v>43739</c:v>
                </c:pt>
                <c:pt idx="4">
                  <c:v>43770</c:v>
                </c:pt>
                <c:pt idx="5">
                  <c:v>43800</c:v>
                </c:pt>
                <c:pt idx="6">
                  <c:v>43832</c:v>
                </c:pt>
                <c:pt idx="7">
                  <c:v>43864</c:v>
                </c:pt>
                <c:pt idx="8">
                  <c:v>43894</c:v>
                </c:pt>
                <c:pt idx="9">
                  <c:v>43922</c:v>
                </c:pt>
                <c:pt idx="10">
                  <c:v>43953</c:v>
                </c:pt>
                <c:pt idx="11">
                  <c:v>43983</c:v>
                </c:pt>
                <c:pt idx="12">
                  <c:v>44013</c:v>
                </c:pt>
              </c:numCache>
            </c:numRef>
          </c:cat>
          <c:val>
            <c:numRef>
              <c:f>'3 month moving average '!$C$46:$C$58</c:f>
              <c:numCache>
                <c:formatCode>#0</c:formatCode>
                <c:ptCount val="13"/>
                <c:pt idx="0">
                  <c:v>194</c:v>
                </c:pt>
                <c:pt idx="1">
                  <c:v>207</c:v>
                </c:pt>
                <c:pt idx="2">
                  <c:v>208</c:v>
                </c:pt>
                <c:pt idx="3">
                  <c:v>185</c:v>
                </c:pt>
                <c:pt idx="4">
                  <c:v>261</c:v>
                </c:pt>
                <c:pt idx="5">
                  <c:v>184</c:v>
                </c:pt>
                <c:pt idx="6" formatCode="0">
                  <c:v>214</c:v>
                </c:pt>
                <c:pt idx="7" formatCode="0">
                  <c:v>251</c:v>
                </c:pt>
                <c:pt idx="8" formatCode="0">
                  <c:v>-1373</c:v>
                </c:pt>
                <c:pt idx="9" formatCode="General">
                  <c:v>-20787</c:v>
                </c:pt>
                <c:pt idx="10" formatCode="General">
                  <c:v>2725</c:v>
                </c:pt>
                <c:pt idx="11" formatCode="General">
                  <c:v>4791</c:v>
                </c:pt>
                <c:pt idx="12" formatCode="General">
                  <c:v>1763</c:v>
                </c:pt>
              </c:numCache>
            </c:numRef>
          </c:val>
          <c:extLst>
            <c:ext xmlns:c16="http://schemas.microsoft.com/office/drawing/2014/chart" uri="{C3380CC4-5D6E-409C-BE32-E72D297353CC}">
              <c16:uniqueId val="{00000000-017D-44F8-8475-C304285669D8}"/>
            </c:ext>
          </c:extLst>
        </c:ser>
        <c:dLbls>
          <c:showLegendKey val="0"/>
          <c:showVal val="0"/>
          <c:showCatName val="0"/>
          <c:showSerName val="0"/>
          <c:showPercent val="0"/>
          <c:showBubbleSize val="0"/>
        </c:dLbls>
        <c:gapWidth val="150"/>
        <c:axId val="844529296"/>
        <c:axId val="844529688"/>
      </c:barChart>
      <c:dateAx>
        <c:axId val="844529296"/>
        <c:scaling>
          <c:orientation val="minMax"/>
          <c:min val="43647"/>
        </c:scaling>
        <c:delete val="0"/>
        <c:axPos val="b"/>
        <c:numFmt formatCode="[$-409]mmm\-yy;@" sourceLinked="1"/>
        <c:majorTickMark val="out"/>
        <c:minorTickMark val="none"/>
        <c:tickLblPos val="low"/>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900" b="0" i="0" u="none" strike="noStrike" kern="1200" baseline="0">
                <a:solidFill>
                  <a:schemeClr val="tx1"/>
                </a:solidFill>
                <a:latin typeface="+mn-lt"/>
                <a:ea typeface="+mn-ea"/>
                <a:cs typeface="+mn-cs"/>
              </a:defRPr>
            </a:pPr>
            <a:endParaRPr lang="en-US"/>
          </a:p>
        </c:txPr>
        <c:crossAx val="844529688"/>
        <c:crosses val="autoZero"/>
        <c:auto val="1"/>
        <c:lblOffset val="100"/>
        <c:baseTimeUnit val="months"/>
        <c:majorUnit val="1"/>
        <c:majorTimeUnit val="months"/>
      </c:dateAx>
      <c:valAx>
        <c:axId val="844529688"/>
        <c:scaling>
          <c:orientation val="minMax"/>
          <c:max val="3500"/>
          <c:min val="-210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solidFill>
                    <a:latin typeface="+mn-lt"/>
                    <a:ea typeface="+mn-ea"/>
                    <a:cs typeface="+mn-cs"/>
                  </a:defRPr>
                </a:pPr>
                <a:r>
                  <a:rPr lang="en-US"/>
                  <a:t>Thousands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844529296"/>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b="0">
          <a:solidFill>
            <a:schemeClr val="tx1"/>
          </a:solidFill>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a:pPr>
            <a:r>
              <a:rPr lang="en-US" sz="1000" b="0"/>
              <a:t>Initial Jobless Claims</a:t>
            </a:r>
          </a:p>
          <a:p>
            <a:pPr>
              <a:defRPr sz="1000"/>
            </a:pPr>
            <a:r>
              <a:rPr lang="en-US" sz="1000" b="0"/>
              <a:t> Seasonally Adjusted Four-Week Moving Average</a:t>
            </a:r>
          </a:p>
        </c:rich>
      </c:tx>
      <c:overlay val="0"/>
    </c:title>
    <c:autoTitleDeleted val="0"/>
    <c:plotArea>
      <c:layout/>
      <c:lineChart>
        <c:grouping val="standard"/>
        <c:varyColors val="0"/>
        <c:ser>
          <c:idx val="0"/>
          <c:order val="0"/>
          <c:tx>
            <c:strRef>
              <c:f>'initial claims '!$E$171</c:f>
              <c:strCache>
                <c:ptCount val="1"/>
                <c:pt idx="0">
                  <c:v>Initial Jobless Claims Seasonally Adjusted Four-Week Moving Average</c:v>
                </c:pt>
              </c:strCache>
            </c:strRef>
          </c:tx>
          <c:spPr>
            <a:ln w="28575" cap="rnd">
              <a:solidFill>
                <a:schemeClr val="accent1"/>
              </a:solidFill>
              <a:round/>
            </a:ln>
            <a:effectLst/>
          </c:spPr>
          <c:marker>
            <c:symbol val="none"/>
          </c:marker>
          <c:dLbls>
            <c:dLbl>
              <c:idx val="32"/>
              <c:layout>
                <c:manualLayout>
                  <c:x val="-4.9999999999999899E-2"/>
                  <c:y val="-0.1157407407407407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CEB-431B-B093-122DEB9E93D0}"/>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1"/>
              </c:ext>
            </c:extLst>
          </c:dLbls>
          <c:cat>
            <c:numRef>
              <c:f>'initial claims '!$D$172:$D$204</c:f>
              <c:numCache>
                <c:formatCode>m/d/yyyy;@</c:formatCode>
                <c:ptCount val="33"/>
                <c:pt idx="0">
                  <c:v>43834</c:v>
                </c:pt>
                <c:pt idx="1">
                  <c:v>43841</c:v>
                </c:pt>
                <c:pt idx="2">
                  <c:v>43848</c:v>
                </c:pt>
                <c:pt idx="3">
                  <c:v>43855</c:v>
                </c:pt>
                <c:pt idx="4">
                  <c:v>43862</c:v>
                </c:pt>
                <c:pt idx="5">
                  <c:v>43869</c:v>
                </c:pt>
                <c:pt idx="6">
                  <c:v>43876</c:v>
                </c:pt>
                <c:pt idx="7">
                  <c:v>43883</c:v>
                </c:pt>
                <c:pt idx="8">
                  <c:v>43890</c:v>
                </c:pt>
                <c:pt idx="9">
                  <c:v>43897</c:v>
                </c:pt>
                <c:pt idx="10">
                  <c:v>43904</c:v>
                </c:pt>
                <c:pt idx="11">
                  <c:v>43911</c:v>
                </c:pt>
                <c:pt idx="12">
                  <c:v>43918</c:v>
                </c:pt>
                <c:pt idx="13">
                  <c:v>43925</c:v>
                </c:pt>
                <c:pt idx="14">
                  <c:v>43932</c:v>
                </c:pt>
                <c:pt idx="15">
                  <c:v>43939</c:v>
                </c:pt>
                <c:pt idx="16">
                  <c:v>43946</c:v>
                </c:pt>
                <c:pt idx="17">
                  <c:v>43953</c:v>
                </c:pt>
                <c:pt idx="18">
                  <c:v>43960</c:v>
                </c:pt>
                <c:pt idx="19">
                  <c:v>43967</c:v>
                </c:pt>
                <c:pt idx="20">
                  <c:v>43974</c:v>
                </c:pt>
                <c:pt idx="21">
                  <c:v>43981</c:v>
                </c:pt>
                <c:pt idx="22">
                  <c:v>43988</c:v>
                </c:pt>
                <c:pt idx="23">
                  <c:v>43995</c:v>
                </c:pt>
                <c:pt idx="24">
                  <c:v>44002</c:v>
                </c:pt>
                <c:pt idx="25">
                  <c:v>44009</c:v>
                </c:pt>
                <c:pt idx="26">
                  <c:v>44016</c:v>
                </c:pt>
                <c:pt idx="27">
                  <c:v>44023</c:v>
                </c:pt>
                <c:pt idx="28" formatCode="yyyy\-mm\-dd">
                  <c:v>44030</c:v>
                </c:pt>
                <c:pt idx="29" formatCode="yyyy\-mm\-dd">
                  <c:v>44037</c:v>
                </c:pt>
                <c:pt idx="30" formatCode="yyyy\-mm\-dd">
                  <c:v>44044</c:v>
                </c:pt>
                <c:pt idx="31" formatCode="yyyy\-mm\-dd">
                  <c:v>44051</c:v>
                </c:pt>
                <c:pt idx="32" formatCode="yyyy\-mm\-dd">
                  <c:v>44058</c:v>
                </c:pt>
              </c:numCache>
            </c:numRef>
          </c:cat>
          <c:val>
            <c:numRef>
              <c:f>'initial claims '!$E$172:$E$204</c:f>
              <c:numCache>
                <c:formatCode>_(* #,##0_);_(* \(#,##0\);_(* "-"??_);_(@_)</c:formatCode>
                <c:ptCount val="33"/>
                <c:pt idx="0">
                  <c:v>219750</c:v>
                </c:pt>
                <c:pt idx="1">
                  <c:v>214250</c:v>
                </c:pt>
                <c:pt idx="2">
                  <c:v>214750</c:v>
                </c:pt>
                <c:pt idx="3">
                  <c:v>212750</c:v>
                </c:pt>
                <c:pt idx="4">
                  <c:v>210000</c:v>
                </c:pt>
                <c:pt idx="5">
                  <c:v>209250</c:v>
                </c:pt>
                <c:pt idx="6">
                  <c:v>208000</c:v>
                </c:pt>
                <c:pt idx="7">
                  <c:v>210000</c:v>
                </c:pt>
                <c:pt idx="8">
                  <c:v>214000</c:v>
                </c:pt>
                <c:pt idx="9">
                  <c:v>215750</c:v>
                </c:pt>
                <c:pt idx="10">
                  <c:v>232500</c:v>
                </c:pt>
                <c:pt idx="11">
                  <c:v>1004250</c:v>
                </c:pt>
                <c:pt idx="12">
                  <c:v>2666750</c:v>
                </c:pt>
                <c:pt idx="13">
                  <c:v>4267750</c:v>
                </c:pt>
                <c:pt idx="14">
                  <c:v>5506500</c:v>
                </c:pt>
                <c:pt idx="15">
                  <c:v>5790250</c:v>
                </c:pt>
                <c:pt idx="16">
                  <c:v>5040250</c:v>
                </c:pt>
                <c:pt idx="17">
                  <c:v>4180500</c:v>
                </c:pt>
                <c:pt idx="18">
                  <c:v>3543000</c:v>
                </c:pt>
                <c:pt idx="19">
                  <c:v>3044000</c:v>
                </c:pt>
                <c:pt idx="20">
                  <c:v>2608000</c:v>
                </c:pt>
                <c:pt idx="21">
                  <c:v>2288250</c:v>
                </c:pt>
                <c:pt idx="22">
                  <c:v>2008000</c:v>
                </c:pt>
                <c:pt idx="23">
                  <c:v>1781500</c:v>
                </c:pt>
                <c:pt idx="24">
                  <c:v>1621250</c:v>
                </c:pt>
                <c:pt idx="25">
                  <c:v>1499000</c:v>
                </c:pt>
                <c:pt idx="26">
                  <c:v>1435000</c:v>
                </c:pt>
                <c:pt idx="27">
                  <c:v>1377000</c:v>
                </c:pt>
                <c:pt idx="28">
                  <c:v>1362000</c:v>
                </c:pt>
                <c:pt idx="29">
                  <c:v>1368750</c:v>
                </c:pt>
                <c:pt idx="30">
                  <c:v>1339000</c:v>
                </c:pt>
                <c:pt idx="31">
                  <c:v>1254750</c:v>
                </c:pt>
                <c:pt idx="32">
                  <c:v>1175750</c:v>
                </c:pt>
              </c:numCache>
            </c:numRef>
          </c:val>
          <c:smooth val="0"/>
          <c:extLst>
            <c:ext xmlns:c16="http://schemas.microsoft.com/office/drawing/2014/chart" uri="{C3380CC4-5D6E-409C-BE32-E72D297353CC}">
              <c16:uniqueId val="{00000001-CCEB-431B-B093-122DEB9E93D0}"/>
            </c:ext>
          </c:extLst>
        </c:ser>
        <c:dLbls>
          <c:showLegendKey val="0"/>
          <c:showVal val="0"/>
          <c:showCatName val="0"/>
          <c:showSerName val="0"/>
          <c:showPercent val="0"/>
          <c:showBubbleSize val="0"/>
        </c:dLbls>
        <c:smooth val="0"/>
        <c:axId val="320207040"/>
        <c:axId val="1"/>
      </c:lineChart>
      <c:dateAx>
        <c:axId val="320207040"/>
        <c:scaling>
          <c:orientation val="minMax"/>
        </c:scaling>
        <c:delete val="0"/>
        <c:axPos val="b"/>
        <c:numFmt formatCode="[$-409]d\-mmm;@" sourceLinked="0"/>
        <c:majorTickMark val="out"/>
        <c:minorTickMark val="none"/>
        <c:tickLblPos val="nextTo"/>
        <c:spPr>
          <a:noFill/>
          <a:ln w="9525" cap="flat" cmpd="sng" algn="ctr">
            <a:solidFill>
              <a:schemeClr val="tx1">
                <a:lumMod val="15000"/>
                <a:lumOff val="85000"/>
              </a:schemeClr>
            </a:solidFill>
            <a:round/>
          </a:ln>
          <a:effectLst/>
        </c:spPr>
        <c:txPr>
          <a:bodyPr rot="0" vert="horz"/>
          <a:lstStyle/>
          <a:p>
            <a:pPr>
              <a:defRPr sz="800"/>
            </a:pPr>
            <a:endParaRPr lang="en-US"/>
          </a:p>
        </c:txPr>
        <c:crossAx val="1"/>
        <c:crosses val="autoZero"/>
        <c:auto val="1"/>
        <c:lblOffset val="100"/>
        <c:baseTimeUnit val="days"/>
        <c:majorUnit val="1"/>
        <c:majorTimeUnit val="months"/>
      </c:dateAx>
      <c:valAx>
        <c:axId val="1"/>
        <c:scaling>
          <c:orientation val="minMax"/>
          <c:max val="6000000"/>
        </c:scaling>
        <c:delete val="0"/>
        <c:axPos val="l"/>
        <c:majorGridlines>
          <c:spPr>
            <a:ln w="9525" cap="flat" cmpd="sng" algn="ctr">
              <a:solidFill>
                <a:schemeClr val="tx1">
                  <a:lumMod val="15000"/>
                  <a:lumOff val="85000"/>
                </a:schemeClr>
              </a:solidFill>
              <a:round/>
            </a:ln>
            <a:effectLst/>
          </c:spPr>
        </c:majorGridlines>
        <c:numFmt formatCode="_(* #,##0_);_(* \(#,##0\);_(* &quot;-&quot;??_);_(@_)" sourceLinked="1"/>
        <c:majorTickMark val="none"/>
        <c:minorTickMark val="none"/>
        <c:tickLblPos val="nextTo"/>
        <c:spPr>
          <a:ln w="6350">
            <a:noFill/>
          </a:ln>
        </c:spPr>
        <c:txPr>
          <a:bodyPr rot="-60000000" vert="horz"/>
          <a:lstStyle/>
          <a:p>
            <a:pPr>
              <a:defRPr/>
            </a:pPr>
            <a:endParaRPr lang="en-US"/>
          </a:p>
        </c:txPr>
        <c:crossAx val="320207040"/>
        <c:crosses val="autoZero"/>
        <c:crossBetween val="between"/>
      </c:valAx>
      <c:spPr>
        <a:noFill/>
        <a:ln w="25400">
          <a:noFill/>
        </a:ln>
      </c:spPr>
    </c:plotArea>
    <c:plotVisOnly val="1"/>
    <c:dispBlanksAs val="gap"/>
    <c:showDLblsOverMax val="0"/>
  </c:chart>
  <c:spPr>
    <a:solidFill>
      <a:schemeClr val="bg1"/>
    </a:solidFill>
    <a:ln w="9525" cap="flat" cmpd="sng" algn="ctr">
      <a:noFill/>
      <a:round/>
    </a:ln>
    <a:effectLst/>
  </c:spPr>
  <c:txPr>
    <a:bodyPr/>
    <a:lstStyle/>
    <a:p>
      <a:pPr>
        <a:defRPr sz="900">
          <a:latin typeface="Times New Roman" panose="02020603050405020304" pitchFamily="18" charset="0"/>
          <a:cs typeface="Times New Roman" panose="02020603050405020304" pitchFamily="18" charset="0"/>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Quarterly Ecommerce Sales</c:v>
                </c:pt>
              </c:strCache>
            </c:strRef>
          </c:tx>
          <c:spPr>
            <a:solidFill>
              <a:schemeClr val="accent1"/>
            </a:solidFill>
            <a:ln>
              <a:noFill/>
            </a:ln>
            <a:effectLst/>
          </c:spPr>
          <c:invertIfNegative val="0"/>
          <c:cat>
            <c:strRef>
              <c:f>Sheet1!$A$39:$A$55</c:f>
              <c:strCache>
                <c:ptCount val="17"/>
                <c:pt idx="0">
                  <c:v>Q2 '16</c:v>
                </c:pt>
                <c:pt idx="1">
                  <c:v>Q3 '16</c:v>
                </c:pt>
                <c:pt idx="2">
                  <c:v>Q4 '16</c:v>
                </c:pt>
                <c:pt idx="3">
                  <c:v>Q1 '17</c:v>
                </c:pt>
                <c:pt idx="4">
                  <c:v>Q2 '17</c:v>
                </c:pt>
                <c:pt idx="5">
                  <c:v>Q3 '17</c:v>
                </c:pt>
                <c:pt idx="6">
                  <c:v>Q4 '17</c:v>
                </c:pt>
                <c:pt idx="7">
                  <c:v>Q1 '18</c:v>
                </c:pt>
                <c:pt idx="8">
                  <c:v>Q2 '18</c:v>
                </c:pt>
                <c:pt idx="9">
                  <c:v>Q3 '18</c:v>
                </c:pt>
                <c:pt idx="10">
                  <c:v>Q4 '18</c:v>
                </c:pt>
                <c:pt idx="11">
                  <c:v>Q1 '19</c:v>
                </c:pt>
                <c:pt idx="12">
                  <c:v>Q2'19</c:v>
                </c:pt>
                <c:pt idx="13">
                  <c:v>Q3'19</c:v>
                </c:pt>
                <c:pt idx="14">
                  <c:v>Q4'19</c:v>
                </c:pt>
                <c:pt idx="15">
                  <c:v>Q1'20</c:v>
                </c:pt>
                <c:pt idx="16">
                  <c:v>Q2'20</c:v>
                </c:pt>
              </c:strCache>
            </c:strRef>
          </c:cat>
          <c:val>
            <c:numRef>
              <c:f>Sheet1!$B$39:$B$55</c:f>
              <c:numCache>
                <c:formatCode>0%</c:formatCode>
                <c:ptCount val="17"/>
                <c:pt idx="0">
                  <c:v>0.151</c:v>
                </c:pt>
                <c:pt idx="1">
                  <c:v>0.14499999999999999</c:v>
                </c:pt>
                <c:pt idx="2">
                  <c:v>0.14599999999999999</c:v>
                </c:pt>
                <c:pt idx="3">
                  <c:v>0.15</c:v>
                </c:pt>
                <c:pt idx="4">
                  <c:v>0.156</c:v>
                </c:pt>
                <c:pt idx="5">
                  <c:v>0.14800000000000002</c:v>
                </c:pt>
                <c:pt idx="6">
                  <c:v>0.16399999999999998</c:v>
                </c:pt>
                <c:pt idx="7">
                  <c:v>0.155</c:v>
                </c:pt>
                <c:pt idx="8">
                  <c:v>0.14199999999999999</c:v>
                </c:pt>
                <c:pt idx="9">
                  <c:v>0.13200000000000001</c:v>
                </c:pt>
                <c:pt idx="10">
                  <c:v>0.11</c:v>
                </c:pt>
                <c:pt idx="11">
                  <c:v>0.11800000000000001</c:v>
                </c:pt>
                <c:pt idx="12">
                  <c:v>0.13800000000000001</c:v>
                </c:pt>
                <c:pt idx="13">
                  <c:v>0.17300000000000001</c:v>
                </c:pt>
                <c:pt idx="14">
                  <c:v>0.16600000000000001</c:v>
                </c:pt>
                <c:pt idx="15">
                  <c:v>0.14800000000000002</c:v>
                </c:pt>
                <c:pt idx="16">
                  <c:v>0.44500000000000001</c:v>
                </c:pt>
              </c:numCache>
            </c:numRef>
          </c:val>
          <c:extLst>
            <c:ext xmlns:c16="http://schemas.microsoft.com/office/drawing/2014/chart" uri="{C3380CC4-5D6E-409C-BE32-E72D297353CC}">
              <c16:uniqueId val="{00000000-89F3-41CC-86B4-2275AA1C95E9}"/>
            </c:ext>
          </c:extLst>
        </c:ser>
        <c:dLbls>
          <c:showLegendKey val="0"/>
          <c:showVal val="0"/>
          <c:showCatName val="0"/>
          <c:showSerName val="0"/>
          <c:showPercent val="0"/>
          <c:showBubbleSize val="0"/>
        </c:dLbls>
        <c:gapWidth val="150"/>
        <c:axId val="1398253248"/>
        <c:axId val="1"/>
      </c:barChart>
      <c:lineChart>
        <c:grouping val="standard"/>
        <c:varyColors val="0"/>
        <c:ser>
          <c:idx val="1"/>
          <c:order val="1"/>
          <c:tx>
            <c:strRef>
              <c:f>Sheet1!$C$1</c:f>
              <c:strCache>
                <c:ptCount val="1"/>
                <c:pt idx="0">
                  <c:v>Percent of Retail Sales</c:v>
                </c:pt>
              </c:strCache>
            </c:strRef>
          </c:tx>
          <c:spPr>
            <a:ln w="28575" cap="rnd">
              <a:solidFill>
                <a:schemeClr val="accent2"/>
              </a:solidFill>
              <a:round/>
            </a:ln>
            <a:effectLst/>
          </c:spPr>
          <c:marker>
            <c:symbol val="none"/>
          </c:marker>
          <c:cat>
            <c:strRef>
              <c:f>Sheet1!$A$39:$A$55</c:f>
              <c:strCache>
                <c:ptCount val="17"/>
                <c:pt idx="0">
                  <c:v>Q2 '16</c:v>
                </c:pt>
                <c:pt idx="1">
                  <c:v>Q3 '16</c:v>
                </c:pt>
                <c:pt idx="2">
                  <c:v>Q4 '16</c:v>
                </c:pt>
                <c:pt idx="3">
                  <c:v>Q1 '17</c:v>
                </c:pt>
                <c:pt idx="4">
                  <c:v>Q2 '17</c:v>
                </c:pt>
                <c:pt idx="5">
                  <c:v>Q3 '17</c:v>
                </c:pt>
                <c:pt idx="6">
                  <c:v>Q4 '17</c:v>
                </c:pt>
                <c:pt idx="7">
                  <c:v>Q1 '18</c:v>
                </c:pt>
                <c:pt idx="8">
                  <c:v>Q2 '18</c:v>
                </c:pt>
                <c:pt idx="9">
                  <c:v>Q3 '18</c:v>
                </c:pt>
                <c:pt idx="10">
                  <c:v>Q4 '18</c:v>
                </c:pt>
                <c:pt idx="11">
                  <c:v>Q1 '19</c:v>
                </c:pt>
                <c:pt idx="12">
                  <c:v>Q2'19</c:v>
                </c:pt>
                <c:pt idx="13">
                  <c:v>Q3'19</c:v>
                </c:pt>
                <c:pt idx="14">
                  <c:v>Q4'19</c:v>
                </c:pt>
                <c:pt idx="15">
                  <c:v>Q1'20</c:v>
                </c:pt>
                <c:pt idx="16">
                  <c:v>Q2'20</c:v>
                </c:pt>
              </c:strCache>
            </c:strRef>
          </c:cat>
          <c:val>
            <c:numRef>
              <c:f>Sheet1!$C$39:$C$55</c:f>
              <c:numCache>
                <c:formatCode>0%</c:formatCode>
                <c:ptCount val="17"/>
                <c:pt idx="0">
                  <c:v>8.1000000000000003E-2</c:v>
                </c:pt>
                <c:pt idx="1">
                  <c:v>8.3000000000000004E-2</c:v>
                </c:pt>
                <c:pt idx="2">
                  <c:v>8.5000000000000006E-2</c:v>
                </c:pt>
                <c:pt idx="3">
                  <c:v>8.6999999999999994E-2</c:v>
                </c:pt>
                <c:pt idx="4">
                  <c:v>0.09</c:v>
                </c:pt>
                <c:pt idx="5">
                  <c:v>9.0999999999999998E-2</c:v>
                </c:pt>
                <c:pt idx="6">
                  <c:v>9.4E-2</c:v>
                </c:pt>
                <c:pt idx="7">
                  <c:v>9.6000000000000002E-2</c:v>
                </c:pt>
                <c:pt idx="8">
                  <c:v>9.8000000000000004E-2</c:v>
                </c:pt>
                <c:pt idx="9">
                  <c:v>9.9000000000000005E-2</c:v>
                </c:pt>
                <c:pt idx="10">
                  <c:v>0.10099999999999999</c:v>
                </c:pt>
                <c:pt idx="11">
                  <c:v>0.105</c:v>
                </c:pt>
                <c:pt idx="12">
                  <c:v>0.10800000000000001</c:v>
                </c:pt>
                <c:pt idx="13">
                  <c:v>0.11199999999999999</c:v>
                </c:pt>
                <c:pt idx="14">
                  <c:v>0.113</c:v>
                </c:pt>
                <c:pt idx="15">
                  <c:v>0.11800000000000001</c:v>
                </c:pt>
                <c:pt idx="16">
                  <c:v>0.161</c:v>
                </c:pt>
              </c:numCache>
            </c:numRef>
          </c:val>
          <c:smooth val="0"/>
          <c:extLst>
            <c:ext xmlns:c16="http://schemas.microsoft.com/office/drawing/2014/chart" uri="{C3380CC4-5D6E-409C-BE32-E72D297353CC}">
              <c16:uniqueId val="{00000001-89F3-41CC-86B4-2275AA1C95E9}"/>
            </c:ext>
          </c:extLst>
        </c:ser>
        <c:dLbls>
          <c:showLegendKey val="0"/>
          <c:showVal val="0"/>
          <c:showCatName val="0"/>
          <c:showSerName val="0"/>
          <c:showPercent val="0"/>
          <c:showBubbleSize val="0"/>
        </c:dLbls>
        <c:marker val="1"/>
        <c:smooth val="0"/>
        <c:axId val="3"/>
        <c:axId val="4"/>
      </c:lineChart>
      <c:catAx>
        <c:axId val="13982532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vert="horz" wrap="square" anchor="ctr" anchorCtr="1"/>
          <a:lstStyle/>
          <a:p>
            <a:pPr>
              <a:defRPr sz="9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1"/>
        <c:crosses val="autoZero"/>
        <c:auto val="1"/>
        <c:lblAlgn val="ctr"/>
        <c:lblOffset val="100"/>
        <c:noMultiLvlLbl val="0"/>
      </c:catAx>
      <c:valAx>
        <c:axId val="1"/>
        <c:scaling>
          <c:orientation val="minMax"/>
          <c:min val="5.000000000000001E-2"/>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n-US"/>
                  <a:t>Percent Change Year/Year</a:t>
                </a:r>
              </a:p>
            </c:rich>
          </c:tx>
          <c:overlay val="0"/>
          <c:spPr>
            <a:noFill/>
            <a:ln>
              <a:noFill/>
            </a:ln>
            <a:effectLst/>
          </c:sp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1398253248"/>
        <c:crosses val="autoZero"/>
        <c:crossBetween val="between"/>
      </c:valAx>
      <c:catAx>
        <c:axId val="3"/>
        <c:scaling>
          <c:orientation val="minMax"/>
        </c:scaling>
        <c:delete val="1"/>
        <c:axPos val="b"/>
        <c:numFmt formatCode="General" sourceLinked="1"/>
        <c:majorTickMark val="out"/>
        <c:minorTickMark val="none"/>
        <c:tickLblPos val="nextTo"/>
        <c:crossAx val="4"/>
        <c:crosses val="autoZero"/>
        <c:auto val="1"/>
        <c:lblAlgn val="ctr"/>
        <c:lblOffset val="100"/>
        <c:noMultiLvlLbl val="0"/>
      </c:catAx>
      <c:valAx>
        <c:axId val="4"/>
        <c:scaling>
          <c:orientation val="minMax"/>
          <c:min val="5.000000000000001E-2"/>
        </c:scaling>
        <c:delete val="0"/>
        <c:axPos val="r"/>
        <c:title>
          <c:tx>
            <c:rich>
              <a:bodyPr rot="-5400000" spcFirstLastPara="1" vertOverflow="ellipsis" vert="horz" wrap="square" anchor="ctr" anchorCtr="1"/>
              <a:lstStyle/>
              <a:p>
                <a:pPr>
                  <a:defRPr sz="10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n-US"/>
                  <a:t>Percent</a:t>
                </a:r>
                <a:r>
                  <a:rPr lang="en-US" baseline="0"/>
                  <a:t> of</a:t>
                </a:r>
                <a:r>
                  <a:rPr lang="en-US" sz="10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rPr>
                  <a:t> </a:t>
                </a:r>
                <a:r>
                  <a:rPr lang="en-US"/>
                  <a:t>Retail Sales</a:t>
                </a:r>
              </a:p>
            </c:rich>
          </c:tx>
          <c:overlay val="0"/>
          <c:spPr>
            <a:noFill/>
            <a:ln>
              <a:noFill/>
            </a:ln>
            <a:effectLst/>
          </c:spPr>
        </c:title>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3"/>
        <c:crosses val="max"/>
        <c:crossBetween val="between"/>
      </c:valAx>
      <c:spPr>
        <a:noFill/>
        <a:ln w="25400">
          <a:noFill/>
        </a:ln>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solidFill>
      <a:schemeClr val="bg1"/>
    </a:solidFill>
    <a:ln w="9525" cap="flat" cmpd="sng" algn="ctr">
      <a:noFill/>
      <a:round/>
    </a:ln>
    <a:effectLst/>
  </c:spPr>
  <c:txPr>
    <a:bodyPr/>
    <a:lstStyle/>
    <a:p>
      <a:pPr>
        <a:defRPr>
          <a:solidFill>
            <a:sysClr val="windowText" lastClr="000000"/>
          </a:solidFill>
          <a:latin typeface="Times New Roman" panose="02020603050405020304" pitchFamily="18" charset="0"/>
          <a:cs typeface="Times New Roman" panose="02020603050405020304" pitchFamily="18" charset="0"/>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900" b="0" i="0" u="none" strike="noStrike" kern="1200" spc="0" baseline="0">
                <a:solidFill>
                  <a:schemeClr val="tx1"/>
                </a:solidFill>
                <a:latin typeface="Times New Roman" panose="02020603050405020304" pitchFamily="18" charset="0"/>
                <a:ea typeface="+mn-ea"/>
                <a:cs typeface="Times New Roman" panose="02020603050405020304" pitchFamily="18" charset="0"/>
              </a:defRPr>
            </a:pPr>
            <a:r>
              <a:rPr lang="en-US" sz="900"/>
              <a:t>Conference Board Leading Economic Monthly</a:t>
            </a:r>
            <a:r>
              <a:rPr lang="en-US" sz="900" b="0" i="0" u="none" strike="noStrike" kern="1200" spc="0" baseline="0">
                <a:solidFill>
                  <a:sysClr val="windowText" lastClr="000000"/>
                </a:solidFill>
                <a:latin typeface="Times New Roman" panose="02020603050405020304" pitchFamily="18" charset="0"/>
                <a:ea typeface="+mn-ea"/>
                <a:cs typeface="Times New Roman" panose="02020603050405020304" pitchFamily="18" charset="0"/>
              </a:rPr>
              <a:t> </a:t>
            </a:r>
            <a:r>
              <a:rPr lang="en-US" sz="900"/>
              <a:t>Index </a:t>
            </a:r>
          </a:p>
        </c:rich>
      </c:tx>
      <c:overlay val="0"/>
      <c:spPr>
        <a:noFill/>
        <a:ln>
          <a:noFill/>
        </a:ln>
        <a:effectLst/>
      </c:spPr>
      <c:txPr>
        <a:bodyPr rot="0" spcFirstLastPara="1" vertOverflow="ellipsis" vert="horz" wrap="square" anchor="ctr" anchorCtr="1"/>
        <a:lstStyle/>
        <a:p>
          <a:pPr>
            <a:defRPr sz="900" b="0" i="0" u="none" strike="noStrike" kern="1200" spc="0" baseline="0">
              <a:solidFill>
                <a:schemeClr val="tx1"/>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barChart>
        <c:barDir val="col"/>
        <c:grouping val="clustered"/>
        <c:varyColors val="0"/>
        <c:ser>
          <c:idx val="0"/>
          <c:order val="0"/>
          <c:tx>
            <c:strRef>
              <c:f>Sheet1!$I$91</c:f>
              <c:strCache>
                <c:ptCount val="1"/>
                <c:pt idx="0">
                  <c:v>Conference Board Leading Economic Index </c:v>
                </c:pt>
              </c:strCache>
            </c:strRef>
          </c:tx>
          <c:spPr>
            <a:solidFill>
              <a:schemeClr val="accent1"/>
            </a:solidFill>
            <a:ln>
              <a:noFill/>
            </a:ln>
            <a:effectLst/>
          </c:spPr>
          <c:invertIfNegative val="0"/>
          <c:cat>
            <c:numRef>
              <c:f>Sheet1!$H$92:$H$98</c:f>
              <c:numCache>
                <c:formatCode>[$-409]mmm\-yy;@</c:formatCode>
                <c:ptCount val="7"/>
                <c:pt idx="0">
                  <c:v>43831</c:v>
                </c:pt>
                <c:pt idx="1">
                  <c:v>43863</c:v>
                </c:pt>
                <c:pt idx="2">
                  <c:v>43893</c:v>
                </c:pt>
                <c:pt idx="3">
                  <c:v>43925</c:v>
                </c:pt>
                <c:pt idx="4">
                  <c:v>43956</c:v>
                </c:pt>
                <c:pt idx="5">
                  <c:v>43988</c:v>
                </c:pt>
                <c:pt idx="6">
                  <c:v>44013</c:v>
                </c:pt>
              </c:numCache>
            </c:numRef>
          </c:cat>
          <c:val>
            <c:numRef>
              <c:f>Sheet1!$I$92:$I$98</c:f>
              <c:numCache>
                <c:formatCode>0.0%</c:formatCode>
                <c:ptCount val="7"/>
                <c:pt idx="0">
                  <c:v>5.0000000000000001E-3</c:v>
                </c:pt>
                <c:pt idx="1">
                  <c:v>-2.0100000000000001E-3</c:v>
                </c:pt>
                <c:pt idx="2">
                  <c:v>-7.3999999999999996E-2</c:v>
                </c:pt>
                <c:pt idx="3">
                  <c:v>-6.3E-2</c:v>
                </c:pt>
                <c:pt idx="4">
                  <c:v>3.1E-2</c:v>
                </c:pt>
                <c:pt idx="5">
                  <c:v>0.03</c:v>
                </c:pt>
                <c:pt idx="6">
                  <c:v>1.4E-2</c:v>
                </c:pt>
              </c:numCache>
            </c:numRef>
          </c:val>
          <c:extLst>
            <c:ext xmlns:c16="http://schemas.microsoft.com/office/drawing/2014/chart" uri="{C3380CC4-5D6E-409C-BE32-E72D297353CC}">
              <c16:uniqueId val="{00000000-2385-4841-B375-F74B334C2B0E}"/>
            </c:ext>
          </c:extLst>
        </c:ser>
        <c:dLbls>
          <c:showLegendKey val="0"/>
          <c:showVal val="0"/>
          <c:showCatName val="0"/>
          <c:showSerName val="0"/>
          <c:showPercent val="0"/>
          <c:showBubbleSize val="0"/>
        </c:dLbls>
        <c:gapWidth val="219"/>
        <c:overlap val="-27"/>
        <c:axId val="1466600623"/>
        <c:axId val="1458186863"/>
      </c:barChart>
      <c:dateAx>
        <c:axId val="1466600623"/>
        <c:scaling>
          <c:orientation val="minMax"/>
        </c:scaling>
        <c:delete val="0"/>
        <c:axPos val="b"/>
        <c:numFmt formatCode="[$-409]mmm\-yy;@" sourceLinked="1"/>
        <c:majorTickMark val="out"/>
        <c:minorTickMark val="none"/>
        <c:tickLblPos val="low"/>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9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1458186863"/>
        <c:crosses val="autoZero"/>
        <c:auto val="1"/>
        <c:lblOffset val="100"/>
        <c:baseTimeUnit val="months"/>
      </c:dateAx>
      <c:valAx>
        <c:axId val="1458186863"/>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solidFill>
                    <a:latin typeface="Times New Roman" panose="02020603050405020304" pitchFamily="18" charset="0"/>
                    <a:ea typeface="+mn-ea"/>
                    <a:cs typeface="Times New Roman" panose="02020603050405020304" pitchFamily="18" charset="0"/>
                  </a:defRPr>
                </a:pPr>
                <a:r>
                  <a:rPr lang="en-US"/>
                  <a:t>Percent Change </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146660062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solidFill>
            <a:schemeClr val="tx1"/>
          </a:solidFill>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900" b="0" i="0" u="none" strike="noStrike" kern="1200" spc="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barChart>
        <c:barDir val="col"/>
        <c:grouping val="clustered"/>
        <c:varyColors val="0"/>
        <c:ser>
          <c:idx val="0"/>
          <c:order val="0"/>
          <c:tx>
            <c:strRef>
              <c:f>Sheet1!$C$3</c:f>
              <c:strCache>
                <c:ptCount val="1"/>
                <c:pt idx="0">
                  <c:v>Real GDP </c:v>
                </c:pt>
              </c:strCache>
            </c:strRef>
          </c:tx>
          <c:spPr>
            <a:solidFill>
              <a:schemeClr val="accent1"/>
            </a:solidFill>
            <a:ln>
              <a:noFill/>
            </a:ln>
            <a:effectLst/>
          </c:spPr>
          <c:invertIfNegative val="0"/>
          <c:dPt>
            <c:idx val="6"/>
            <c:invertIfNegative val="0"/>
            <c:bubble3D val="0"/>
            <c:spPr>
              <a:solidFill>
                <a:srgbClr val="FF0000"/>
              </a:solidFill>
              <a:ln>
                <a:noFill/>
              </a:ln>
              <a:effectLst/>
            </c:spPr>
            <c:extLst>
              <c:ext xmlns:c16="http://schemas.microsoft.com/office/drawing/2014/chart" uri="{C3380CC4-5D6E-409C-BE32-E72D297353CC}">
                <c16:uniqueId val="{00000001-FA06-49D0-B982-9E727EC6D09D}"/>
              </c:ext>
            </c:extLst>
          </c:dPt>
          <c:dLbls>
            <c:dLbl>
              <c:idx val="4"/>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A06-49D0-B982-9E727EC6D09D}"/>
                </c:ext>
              </c:extLst>
            </c:dLbl>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Sheet1!$B$52:$B$58</c:f>
              <c:strCache>
                <c:ptCount val="7"/>
                <c:pt idx="0">
                  <c:v>2019Q1</c:v>
                </c:pt>
                <c:pt idx="1">
                  <c:v>2019Q2</c:v>
                </c:pt>
                <c:pt idx="2">
                  <c:v>2019Q3</c:v>
                </c:pt>
                <c:pt idx="3">
                  <c:v>2019Q4</c:v>
                </c:pt>
                <c:pt idx="4">
                  <c:v>2020Q1</c:v>
                </c:pt>
                <c:pt idx="5">
                  <c:v>2020Q2</c:v>
                </c:pt>
                <c:pt idx="6">
                  <c:v>2020Q3F</c:v>
                </c:pt>
              </c:strCache>
            </c:strRef>
          </c:cat>
          <c:val>
            <c:numRef>
              <c:f>Sheet1!$C$52:$C$58</c:f>
              <c:numCache>
                <c:formatCode>0.0</c:formatCode>
                <c:ptCount val="7"/>
                <c:pt idx="0">
                  <c:v>2.9</c:v>
                </c:pt>
                <c:pt idx="1">
                  <c:v>1.5</c:v>
                </c:pt>
                <c:pt idx="2">
                  <c:v>2.6</c:v>
                </c:pt>
                <c:pt idx="3">
                  <c:v>2.4</c:v>
                </c:pt>
                <c:pt idx="4">
                  <c:v>-5</c:v>
                </c:pt>
                <c:pt idx="5">
                  <c:v>-32.9</c:v>
                </c:pt>
                <c:pt idx="6">
                  <c:v>18.7</c:v>
                </c:pt>
              </c:numCache>
            </c:numRef>
          </c:val>
          <c:extLst>
            <c:ext xmlns:c16="http://schemas.microsoft.com/office/drawing/2014/chart" uri="{C3380CC4-5D6E-409C-BE32-E72D297353CC}">
              <c16:uniqueId val="{00000003-FA06-49D0-B982-9E727EC6D09D}"/>
            </c:ext>
          </c:extLst>
        </c:ser>
        <c:dLbls>
          <c:showLegendKey val="0"/>
          <c:showVal val="0"/>
          <c:showCatName val="0"/>
          <c:showSerName val="0"/>
          <c:showPercent val="0"/>
          <c:showBubbleSize val="0"/>
        </c:dLbls>
        <c:gapWidth val="150"/>
        <c:axId val="198570512"/>
        <c:axId val="198569336"/>
      </c:barChart>
      <c:catAx>
        <c:axId val="198570512"/>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9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198569336"/>
        <c:crosses val="autoZero"/>
        <c:auto val="1"/>
        <c:lblAlgn val="ctr"/>
        <c:lblOffset val="100"/>
        <c:noMultiLvlLbl val="0"/>
      </c:catAx>
      <c:valAx>
        <c:axId val="198569336"/>
        <c:scaling>
          <c:orientation val="minMax"/>
          <c:max val="20"/>
          <c:min val="-35"/>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n-US"/>
                  <a:t>Percent Change</a:t>
                </a:r>
              </a:p>
            </c:rich>
          </c:tx>
          <c:overlay val="0"/>
          <c:spPr>
            <a:noFill/>
            <a:ln>
              <a:noFill/>
            </a:ln>
            <a:effectLst/>
          </c:spPr>
          <c:txPr>
            <a:bodyPr rot="-5400000" spcFirstLastPara="1" vertOverflow="ellipsis" vert="horz" wrap="square" anchor="ctr" anchorCtr="1"/>
            <a:lstStyle/>
            <a:p>
              <a:pPr>
                <a:defRPr sz="10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198570512"/>
        <c:crosses val="autoZero"/>
        <c:crossBetween val="between"/>
        <c:majorUnit val="5"/>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solidFill>
            <a:sysClr val="windowText" lastClr="000000"/>
          </a:solidFill>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582817231178854"/>
          <c:y val="0.22251749757401604"/>
          <c:w val="0.75349692666112744"/>
          <c:h val="0.55634079560228766"/>
        </c:manualLayout>
      </c:layout>
      <c:lineChart>
        <c:grouping val="standard"/>
        <c:varyColors val="0"/>
        <c:ser>
          <c:idx val="0"/>
          <c:order val="0"/>
          <c:tx>
            <c:strRef>
              <c:f>'% change revolv and nonrevolv'!$B$1</c:f>
              <c:strCache>
                <c:ptCount val="1"/>
                <c:pt idx="0">
                  <c:v>Revolving Credit Balances</c:v>
                </c:pt>
              </c:strCache>
            </c:strRef>
          </c:tx>
          <c:spPr>
            <a:ln w="28575" cap="rnd">
              <a:solidFill>
                <a:schemeClr val="accent1"/>
              </a:solidFill>
              <a:round/>
            </a:ln>
            <a:effectLst/>
          </c:spPr>
          <c:marker>
            <c:symbol val="none"/>
          </c:marker>
          <c:cat>
            <c:numRef>
              <c:f>'% change revolv and nonrevolv'!$A$116:$A$140</c:f>
              <c:numCache>
                <c:formatCode>[$-409]mmm\-yy;@</c:formatCode>
                <c:ptCount val="25"/>
                <c:pt idx="0">
                  <c:v>43252</c:v>
                </c:pt>
                <c:pt idx="1">
                  <c:v>43282</c:v>
                </c:pt>
                <c:pt idx="2">
                  <c:v>43313</c:v>
                </c:pt>
                <c:pt idx="3">
                  <c:v>43344</c:v>
                </c:pt>
                <c:pt idx="4">
                  <c:v>43374</c:v>
                </c:pt>
                <c:pt idx="5">
                  <c:v>43405</c:v>
                </c:pt>
                <c:pt idx="6">
                  <c:v>43435</c:v>
                </c:pt>
                <c:pt idx="7">
                  <c:v>43466</c:v>
                </c:pt>
                <c:pt idx="8">
                  <c:v>43497</c:v>
                </c:pt>
                <c:pt idx="9">
                  <c:v>43526</c:v>
                </c:pt>
                <c:pt idx="10">
                  <c:v>43558</c:v>
                </c:pt>
                <c:pt idx="11">
                  <c:v>43589</c:v>
                </c:pt>
                <c:pt idx="12">
                  <c:v>43635</c:v>
                </c:pt>
                <c:pt idx="13">
                  <c:v>43647</c:v>
                </c:pt>
                <c:pt idx="14">
                  <c:v>43679</c:v>
                </c:pt>
                <c:pt idx="15">
                  <c:v>43711</c:v>
                </c:pt>
                <c:pt idx="16">
                  <c:v>43739</c:v>
                </c:pt>
                <c:pt idx="17">
                  <c:v>43771</c:v>
                </c:pt>
                <c:pt idx="18">
                  <c:v>43802</c:v>
                </c:pt>
                <c:pt idx="19">
                  <c:v>43834</c:v>
                </c:pt>
                <c:pt idx="20">
                  <c:v>43866</c:v>
                </c:pt>
                <c:pt idx="21">
                  <c:v>43891</c:v>
                </c:pt>
                <c:pt idx="22">
                  <c:v>43923</c:v>
                </c:pt>
                <c:pt idx="23">
                  <c:v>43954</c:v>
                </c:pt>
                <c:pt idx="24">
                  <c:v>43984</c:v>
                </c:pt>
              </c:numCache>
            </c:numRef>
          </c:cat>
          <c:val>
            <c:numRef>
              <c:f>'% change revolv and nonrevolv'!$B$116:$B$140</c:f>
              <c:numCache>
                <c:formatCode>0.0%</c:formatCode>
                <c:ptCount val="25"/>
                <c:pt idx="0">
                  <c:v>4.3289500000000002E-2</c:v>
                </c:pt>
                <c:pt idx="1">
                  <c:v>5.09912E-2</c:v>
                </c:pt>
                <c:pt idx="2">
                  <c:v>5.1998200000000001E-2</c:v>
                </c:pt>
                <c:pt idx="3">
                  <c:v>4.7963199999999998E-2</c:v>
                </c:pt>
                <c:pt idx="4">
                  <c:v>4.5021600000000002E-2</c:v>
                </c:pt>
                <c:pt idx="5">
                  <c:v>3.9783100000000002E-2</c:v>
                </c:pt>
                <c:pt idx="6">
                  <c:v>3.5858599999999997E-2</c:v>
                </c:pt>
                <c:pt idx="7">
                  <c:v>3.6966100000000002E-2</c:v>
                </c:pt>
                <c:pt idx="8">
                  <c:v>3.9800300000000004E-2</c:v>
                </c:pt>
                <c:pt idx="9">
                  <c:v>3.8097800000000001E-2</c:v>
                </c:pt>
                <c:pt idx="10">
                  <c:v>5.0763299999999997E-2</c:v>
                </c:pt>
                <c:pt idx="11">
                  <c:v>4.7491999999999999E-2</c:v>
                </c:pt>
                <c:pt idx="12">
                  <c:v>4.6428299999999999E-2</c:v>
                </c:pt>
                <c:pt idx="13">
                  <c:v>4.6843799999999998E-2</c:v>
                </c:pt>
                <c:pt idx="14">
                  <c:v>4.1281800000000007E-2</c:v>
                </c:pt>
                <c:pt idx="15">
                  <c:v>3.9311400000000003E-2</c:v>
                </c:pt>
                <c:pt idx="16">
                  <c:v>3.5727000000000002E-2</c:v>
                </c:pt>
                <c:pt idx="17">
                  <c:v>2.45743E-2</c:v>
                </c:pt>
                <c:pt idx="18">
                  <c:v>3.7570300000000001E-2</c:v>
                </c:pt>
                <c:pt idx="19">
                  <c:v>3.23424E-2</c:v>
                </c:pt>
                <c:pt idx="20">
                  <c:v>3.43428E-2</c:v>
                </c:pt>
                <c:pt idx="21">
                  <c:v>1.5985799999999998E-2</c:v>
                </c:pt>
                <c:pt idx="22">
                  <c:v>-4.5353500000000005E-2</c:v>
                </c:pt>
                <c:pt idx="23">
                  <c:v>-7.2339200000000006E-2</c:v>
                </c:pt>
                <c:pt idx="24">
                  <c:v>-7.5452400000000003E-2</c:v>
                </c:pt>
              </c:numCache>
            </c:numRef>
          </c:val>
          <c:smooth val="0"/>
          <c:extLst>
            <c:ext xmlns:c16="http://schemas.microsoft.com/office/drawing/2014/chart" uri="{C3380CC4-5D6E-409C-BE32-E72D297353CC}">
              <c16:uniqueId val="{00000000-71B8-4E58-8F1A-59DBEA044F80}"/>
            </c:ext>
          </c:extLst>
        </c:ser>
        <c:ser>
          <c:idx val="1"/>
          <c:order val="1"/>
          <c:tx>
            <c:strRef>
              <c:f>'% change revolv and nonrevolv'!$C$1</c:f>
              <c:strCache>
                <c:ptCount val="1"/>
                <c:pt idx="0">
                  <c:v>Nonrevolving Credit Balances</c:v>
                </c:pt>
              </c:strCache>
            </c:strRef>
          </c:tx>
          <c:spPr>
            <a:ln w="28575" cap="rnd">
              <a:solidFill>
                <a:schemeClr val="accent2"/>
              </a:solidFill>
              <a:round/>
            </a:ln>
            <a:effectLst/>
          </c:spPr>
          <c:marker>
            <c:symbol val="none"/>
          </c:marker>
          <c:cat>
            <c:numRef>
              <c:f>'% change revolv and nonrevolv'!$A$116:$A$140</c:f>
              <c:numCache>
                <c:formatCode>[$-409]mmm\-yy;@</c:formatCode>
                <c:ptCount val="25"/>
                <c:pt idx="0">
                  <c:v>43252</c:v>
                </c:pt>
                <c:pt idx="1">
                  <c:v>43282</c:v>
                </c:pt>
                <c:pt idx="2">
                  <c:v>43313</c:v>
                </c:pt>
                <c:pt idx="3">
                  <c:v>43344</c:v>
                </c:pt>
                <c:pt idx="4">
                  <c:v>43374</c:v>
                </c:pt>
                <c:pt idx="5">
                  <c:v>43405</c:v>
                </c:pt>
                <c:pt idx="6">
                  <c:v>43435</c:v>
                </c:pt>
                <c:pt idx="7">
                  <c:v>43466</c:v>
                </c:pt>
                <c:pt idx="8">
                  <c:v>43497</c:v>
                </c:pt>
                <c:pt idx="9">
                  <c:v>43526</c:v>
                </c:pt>
                <c:pt idx="10">
                  <c:v>43558</c:v>
                </c:pt>
                <c:pt idx="11">
                  <c:v>43589</c:v>
                </c:pt>
                <c:pt idx="12">
                  <c:v>43635</c:v>
                </c:pt>
                <c:pt idx="13">
                  <c:v>43647</c:v>
                </c:pt>
                <c:pt idx="14">
                  <c:v>43679</c:v>
                </c:pt>
                <c:pt idx="15">
                  <c:v>43711</c:v>
                </c:pt>
                <c:pt idx="16">
                  <c:v>43739</c:v>
                </c:pt>
                <c:pt idx="17">
                  <c:v>43771</c:v>
                </c:pt>
                <c:pt idx="18">
                  <c:v>43802</c:v>
                </c:pt>
                <c:pt idx="19">
                  <c:v>43834</c:v>
                </c:pt>
                <c:pt idx="20">
                  <c:v>43866</c:v>
                </c:pt>
                <c:pt idx="21">
                  <c:v>43891</c:v>
                </c:pt>
                <c:pt idx="22">
                  <c:v>43923</c:v>
                </c:pt>
                <c:pt idx="23">
                  <c:v>43954</c:v>
                </c:pt>
                <c:pt idx="24">
                  <c:v>43984</c:v>
                </c:pt>
              </c:numCache>
            </c:numRef>
          </c:cat>
          <c:val>
            <c:numRef>
              <c:f>'% change revolv and nonrevolv'!$C$116:$C$140</c:f>
              <c:numCache>
                <c:formatCode>0.0%</c:formatCode>
                <c:ptCount val="25"/>
                <c:pt idx="0">
                  <c:v>4.6558099999999998E-2</c:v>
                </c:pt>
                <c:pt idx="1">
                  <c:v>4.7454499999999997E-2</c:v>
                </c:pt>
                <c:pt idx="2">
                  <c:v>5.0914299999999996E-2</c:v>
                </c:pt>
                <c:pt idx="3">
                  <c:v>5.4177900000000001E-2</c:v>
                </c:pt>
                <c:pt idx="4">
                  <c:v>5.3450499999999998E-2</c:v>
                </c:pt>
                <c:pt idx="5">
                  <c:v>5.15059E-2</c:v>
                </c:pt>
                <c:pt idx="6">
                  <c:v>5.3164699999999995E-2</c:v>
                </c:pt>
                <c:pt idx="7">
                  <c:v>5.4512600000000001E-2</c:v>
                </c:pt>
                <c:pt idx="8">
                  <c:v>5.4535E-2</c:v>
                </c:pt>
                <c:pt idx="9">
                  <c:v>5.4882199999999999E-2</c:v>
                </c:pt>
                <c:pt idx="10">
                  <c:v>5.4699799999999993E-2</c:v>
                </c:pt>
                <c:pt idx="11">
                  <c:v>5.3080600000000006E-2</c:v>
                </c:pt>
                <c:pt idx="12">
                  <c:v>5.39952E-2</c:v>
                </c:pt>
                <c:pt idx="13">
                  <c:v>5.2683099999999997E-2</c:v>
                </c:pt>
                <c:pt idx="14">
                  <c:v>5.3179699999999996E-2</c:v>
                </c:pt>
                <c:pt idx="15">
                  <c:v>5.1614699999999993E-2</c:v>
                </c:pt>
                <c:pt idx="16">
                  <c:v>5.1119700000000004E-2</c:v>
                </c:pt>
                <c:pt idx="17">
                  <c:v>5.0511199999999999E-2</c:v>
                </c:pt>
                <c:pt idx="18">
                  <c:v>4.8512599999999996E-2</c:v>
                </c:pt>
                <c:pt idx="19">
                  <c:v>4.78284E-2</c:v>
                </c:pt>
                <c:pt idx="20">
                  <c:v>4.8274800000000007E-2</c:v>
                </c:pt>
                <c:pt idx="21">
                  <c:v>4.5071700000000006E-2</c:v>
                </c:pt>
                <c:pt idx="22">
                  <c:v>3.9069800000000002E-2</c:v>
                </c:pt>
                <c:pt idx="23">
                  <c:v>3.8924E-2</c:v>
                </c:pt>
                <c:pt idx="24">
                  <c:v>3.8927000000000003E-2</c:v>
                </c:pt>
              </c:numCache>
            </c:numRef>
          </c:val>
          <c:smooth val="0"/>
          <c:extLst>
            <c:ext xmlns:c16="http://schemas.microsoft.com/office/drawing/2014/chart" uri="{C3380CC4-5D6E-409C-BE32-E72D297353CC}">
              <c16:uniqueId val="{00000001-71B8-4E58-8F1A-59DBEA044F80}"/>
            </c:ext>
          </c:extLst>
        </c:ser>
        <c:dLbls>
          <c:showLegendKey val="0"/>
          <c:showVal val="0"/>
          <c:showCatName val="0"/>
          <c:showSerName val="0"/>
          <c:showPercent val="0"/>
          <c:showBubbleSize val="0"/>
        </c:dLbls>
        <c:smooth val="0"/>
        <c:axId val="471709072"/>
        <c:axId val="471709464"/>
      </c:lineChart>
      <c:dateAx>
        <c:axId val="471709072"/>
        <c:scaling>
          <c:orientation val="minMax"/>
          <c:max val="43984"/>
          <c:min val="43252"/>
        </c:scaling>
        <c:delete val="0"/>
        <c:axPos val="b"/>
        <c:numFmt formatCode="[$-409]mmm\-yy;@" sourceLinked="1"/>
        <c:majorTickMark val="none"/>
        <c:minorTickMark val="none"/>
        <c:tickLblPos val="low"/>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0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471709464"/>
        <c:crosses val="autoZero"/>
        <c:auto val="1"/>
        <c:lblOffset val="100"/>
        <c:baseTimeUnit val="days"/>
        <c:majorUnit val="2"/>
        <c:majorTimeUnit val="months"/>
      </c:dateAx>
      <c:valAx>
        <c:axId val="471709464"/>
        <c:scaling>
          <c:orientation val="minMax"/>
          <c:max val="6.0000000000000012E-2"/>
          <c:min val="-8.0000000000000016E-2"/>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solidFill>
                    <a:latin typeface="Times New Roman" panose="02020603050405020304" pitchFamily="18" charset="0"/>
                    <a:ea typeface="+mn-ea"/>
                    <a:cs typeface="Times New Roman" panose="02020603050405020304" pitchFamily="18" charset="0"/>
                  </a:defRPr>
                </a:pPr>
                <a:r>
                  <a:rPr lang="en-US"/>
                  <a:t>Percent</a:t>
                </a:r>
                <a:r>
                  <a:rPr lang="en-US" baseline="0"/>
                  <a:t> Ch</a:t>
                </a:r>
                <a:r>
                  <a:rPr lang="en-US"/>
                  <a:t>ange Year/Year</a:t>
                </a:r>
              </a:p>
            </c:rich>
          </c:tx>
          <c:layout>
            <c:manualLayout>
              <c:xMode val="edge"/>
              <c:yMode val="edge"/>
              <c:x val="6.0544543048854579E-3"/>
              <c:y val="0.17458321182074463"/>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471709072"/>
        <c:crosses val="autoZero"/>
        <c:crossBetween val="between"/>
      </c:valAx>
      <c:spPr>
        <a:noFill/>
        <a:ln>
          <a:noFill/>
        </a:ln>
        <a:effectLst/>
      </c:spPr>
    </c:plotArea>
    <c:legend>
      <c:legendPos val="t"/>
      <c:layout>
        <c:manualLayout>
          <c:xMode val="edge"/>
          <c:yMode val="edge"/>
          <c:x val="0.22756642996953427"/>
          <c:y val="4.7804493923559482E-2"/>
          <c:w val="0.55225665230657517"/>
          <c:h val="0.14929682224331811"/>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solidFill>
      <a:schemeClr val="bg1"/>
    </a:solidFill>
    <a:ln w="9525" cap="flat" cmpd="sng" algn="ctr">
      <a:noFill/>
      <a:round/>
    </a:ln>
    <a:effectLst/>
  </c:spPr>
  <c:txPr>
    <a:bodyPr/>
    <a:lstStyle/>
    <a:p>
      <a:pPr>
        <a:defRPr sz="1000">
          <a:solidFill>
            <a:schemeClr val="tx1"/>
          </a:solidFill>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722522965879267"/>
          <c:y val="0.20775773812295906"/>
          <c:w val="0.70902176290463692"/>
          <c:h val="0.60711142439242338"/>
        </c:manualLayout>
      </c:layout>
      <c:lineChart>
        <c:grouping val="standard"/>
        <c:varyColors val="0"/>
        <c:ser>
          <c:idx val="0"/>
          <c:order val="0"/>
          <c:tx>
            <c:strRef>
              <c:f>'[Chart in Microsoft Word]Mobility '!$C$2</c:f>
              <c:strCache>
                <c:ptCount val="1"/>
                <c:pt idx="0">
                  <c:v>FRB Dallas Mobility Index</c:v>
                </c:pt>
              </c:strCache>
            </c:strRef>
          </c:tx>
          <c:spPr>
            <a:ln w="28575" cap="rnd">
              <a:solidFill>
                <a:schemeClr val="accent1"/>
              </a:solidFill>
              <a:round/>
            </a:ln>
            <a:effectLst/>
          </c:spPr>
          <c:marker>
            <c:symbol val="none"/>
          </c:marker>
          <c:cat>
            <c:numRef>
              <c:f>'[Chart in Microsoft Word]Mobility '!$B$3:$B$35</c:f>
              <c:numCache>
                <c:formatCode>[$-409]d\-mmm;@</c:formatCode>
                <c:ptCount val="33"/>
                <c:pt idx="0">
                  <c:v>43834</c:v>
                </c:pt>
                <c:pt idx="1">
                  <c:v>43841</c:v>
                </c:pt>
                <c:pt idx="2">
                  <c:v>43848</c:v>
                </c:pt>
                <c:pt idx="3">
                  <c:v>43855</c:v>
                </c:pt>
                <c:pt idx="4">
                  <c:v>43862</c:v>
                </c:pt>
                <c:pt idx="5">
                  <c:v>43869</c:v>
                </c:pt>
                <c:pt idx="6">
                  <c:v>43876</c:v>
                </c:pt>
                <c:pt idx="7">
                  <c:v>43883</c:v>
                </c:pt>
                <c:pt idx="8">
                  <c:v>43890</c:v>
                </c:pt>
                <c:pt idx="9">
                  <c:v>43897</c:v>
                </c:pt>
                <c:pt idx="10">
                  <c:v>43904</c:v>
                </c:pt>
                <c:pt idx="11">
                  <c:v>43911</c:v>
                </c:pt>
                <c:pt idx="12">
                  <c:v>43918</c:v>
                </c:pt>
                <c:pt idx="13">
                  <c:v>43925</c:v>
                </c:pt>
                <c:pt idx="14">
                  <c:v>43932</c:v>
                </c:pt>
                <c:pt idx="15">
                  <c:v>43939</c:v>
                </c:pt>
                <c:pt idx="16">
                  <c:v>43946</c:v>
                </c:pt>
                <c:pt idx="17">
                  <c:v>43953</c:v>
                </c:pt>
                <c:pt idx="18">
                  <c:v>43960</c:v>
                </c:pt>
                <c:pt idx="19">
                  <c:v>43967</c:v>
                </c:pt>
                <c:pt idx="20">
                  <c:v>43974</c:v>
                </c:pt>
                <c:pt idx="21">
                  <c:v>43981</c:v>
                </c:pt>
                <c:pt idx="22">
                  <c:v>43988</c:v>
                </c:pt>
                <c:pt idx="23">
                  <c:v>43995</c:v>
                </c:pt>
                <c:pt idx="24">
                  <c:v>44002</c:v>
                </c:pt>
                <c:pt idx="25">
                  <c:v>44009</c:v>
                </c:pt>
                <c:pt idx="26">
                  <c:v>44016</c:v>
                </c:pt>
                <c:pt idx="27">
                  <c:v>44023</c:v>
                </c:pt>
                <c:pt idx="28">
                  <c:v>44030</c:v>
                </c:pt>
                <c:pt idx="29">
                  <c:v>44037</c:v>
                </c:pt>
                <c:pt idx="30">
                  <c:v>44044</c:v>
                </c:pt>
                <c:pt idx="31">
                  <c:v>44051</c:v>
                </c:pt>
                <c:pt idx="32">
                  <c:v>44058</c:v>
                </c:pt>
              </c:numCache>
            </c:numRef>
          </c:cat>
          <c:val>
            <c:numRef>
              <c:f>'[Chart in Microsoft Word]Mobility '!$C$3:$C$35</c:f>
              <c:numCache>
                <c:formatCode>0.0</c:formatCode>
                <c:ptCount val="33"/>
                <c:pt idx="0">
                  <c:v>-14.090909739053901</c:v>
                </c:pt>
                <c:pt idx="1">
                  <c:v>-1.44098733666705</c:v>
                </c:pt>
                <c:pt idx="2">
                  <c:v>3.1903438115132801</c:v>
                </c:pt>
                <c:pt idx="3">
                  <c:v>2.2885195704138099E-2</c:v>
                </c:pt>
                <c:pt idx="4">
                  <c:v>7.8924034353896504</c:v>
                </c:pt>
                <c:pt idx="5">
                  <c:v>-5.0257490313368702</c:v>
                </c:pt>
                <c:pt idx="6">
                  <c:v>-1.2955819976854701</c:v>
                </c:pt>
                <c:pt idx="7">
                  <c:v>-2.4647425348480798</c:v>
                </c:pt>
                <c:pt idx="8">
                  <c:v>3.6719697806034701</c:v>
                </c:pt>
                <c:pt idx="9">
                  <c:v>-1.4275946574112099</c:v>
                </c:pt>
                <c:pt idx="10">
                  <c:v>-7.46949341468114</c:v>
                </c:pt>
                <c:pt idx="11">
                  <c:v>-59.550422317174899</c:v>
                </c:pt>
                <c:pt idx="12">
                  <c:v>-85.602218813799297</c:v>
                </c:pt>
                <c:pt idx="13">
                  <c:v>-95.081489082511993</c:v>
                </c:pt>
                <c:pt idx="14">
                  <c:v>-100</c:v>
                </c:pt>
                <c:pt idx="15">
                  <c:v>-97.723582473848694</c:v>
                </c:pt>
                <c:pt idx="16">
                  <c:v>-87.191862846920102</c:v>
                </c:pt>
                <c:pt idx="17">
                  <c:v>-79.942245233636299</c:v>
                </c:pt>
                <c:pt idx="18">
                  <c:v>-75.314541576494406</c:v>
                </c:pt>
                <c:pt idx="19">
                  <c:v>-68.676015985615606</c:v>
                </c:pt>
                <c:pt idx="20">
                  <c:v>-62.670640265277299</c:v>
                </c:pt>
                <c:pt idx="21">
                  <c:v>-58.5499303594842</c:v>
                </c:pt>
                <c:pt idx="22">
                  <c:v>-50.494926849419301</c:v>
                </c:pt>
                <c:pt idx="23">
                  <c:v>-46.6850850651455</c:v>
                </c:pt>
                <c:pt idx="24">
                  <c:v>-42.541829341153999</c:v>
                </c:pt>
                <c:pt idx="25">
                  <c:v>-41.467261649440204</c:v>
                </c:pt>
                <c:pt idx="26" formatCode="General">
                  <c:v>-44.049095433004197</c:v>
                </c:pt>
                <c:pt idx="27" formatCode="General">
                  <c:v>-44.1898002705734</c:v>
                </c:pt>
                <c:pt idx="28" formatCode="General">
                  <c:v>-42.3518996474129</c:v>
                </c:pt>
                <c:pt idx="29" formatCode="General">
                  <c:v>-43.220038441347299</c:v>
                </c:pt>
                <c:pt idx="30" formatCode="General">
                  <c:v>-45.436863229731799</c:v>
                </c:pt>
                <c:pt idx="31" formatCode="General">
                  <c:v>-47.5573610893574</c:v>
                </c:pt>
                <c:pt idx="32" formatCode="General">
                  <c:v>-44.615972096143601</c:v>
                </c:pt>
              </c:numCache>
            </c:numRef>
          </c:val>
          <c:smooth val="0"/>
          <c:extLst>
            <c:ext xmlns:c16="http://schemas.microsoft.com/office/drawing/2014/chart" uri="{C3380CC4-5D6E-409C-BE32-E72D297353CC}">
              <c16:uniqueId val="{00000000-A6B1-4A78-944D-B7F790D9106B}"/>
            </c:ext>
          </c:extLst>
        </c:ser>
        <c:dLbls>
          <c:showLegendKey val="0"/>
          <c:showVal val="0"/>
          <c:showCatName val="0"/>
          <c:showSerName val="0"/>
          <c:showPercent val="0"/>
          <c:showBubbleSize val="0"/>
        </c:dLbls>
        <c:marker val="1"/>
        <c:smooth val="0"/>
        <c:axId val="445866896"/>
        <c:axId val="445871992"/>
      </c:lineChart>
      <c:lineChart>
        <c:grouping val="standard"/>
        <c:varyColors val="0"/>
        <c:ser>
          <c:idx val="1"/>
          <c:order val="1"/>
          <c:tx>
            <c:strRef>
              <c:f>'[Chart in Microsoft Word]Mobility '!$D$2</c:f>
              <c:strCache>
                <c:ptCount val="1"/>
                <c:pt idx="0">
                  <c:v>FRB NY Weekly Economic Index</c:v>
                </c:pt>
              </c:strCache>
            </c:strRef>
          </c:tx>
          <c:spPr>
            <a:ln w="28575" cap="rnd">
              <a:solidFill>
                <a:srgbClr val="C00000"/>
              </a:solidFill>
              <a:round/>
            </a:ln>
            <a:effectLst/>
          </c:spPr>
          <c:marker>
            <c:symbol val="none"/>
          </c:marker>
          <c:cat>
            <c:numRef>
              <c:f>'[Chart in Microsoft Word]Mobility '!$B$3:$B$35</c:f>
              <c:numCache>
                <c:formatCode>[$-409]d\-mmm;@</c:formatCode>
                <c:ptCount val="33"/>
                <c:pt idx="0">
                  <c:v>43834</c:v>
                </c:pt>
                <c:pt idx="1">
                  <c:v>43841</c:v>
                </c:pt>
                <c:pt idx="2">
                  <c:v>43848</c:v>
                </c:pt>
                <c:pt idx="3">
                  <c:v>43855</c:v>
                </c:pt>
                <c:pt idx="4">
                  <c:v>43862</c:v>
                </c:pt>
                <c:pt idx="5">
                  <c:v>43869</c:v>
                </c:pt>
                <c:pt idx="6">
                  <c:v>43876</c:v>
                </c:pt>
                <c:pt idx="7">
                  <c:v>43883</c:v>
                </c:pt>
                <c:pt idx="8">
                  <c:v>43890</c:v>
                </c:pt>
                <c:pt idx="9">
                  <c:v>43897</c:v>
                </c:pt>
                <c:pt idx="10">
                  <c:v>43904</c:v>
                </c:pt>
                <c:pt idx="11">
                  <c:v>43911</c:v>
                </c:pt>
                <c:pt idx="12">
                  <c:v>43918</c:v>
                </c:pt>
                <c:pt idx="13">
                  <c:v>43925</c:v>
                </c:pt>
                <c:pt idx="14">
                  <c:v>43932</c:v>
                </c:pt>
                <c:pt idx="15">
                  <c:v>43939</c:v>
                </c:pt>
                <c:pt idx="16">
                  <c:v>43946</c:v>
                </c:pt>
                <c:pt idx="17">
                  <c:v>43953</c:v>
                </c:pt>
                <c:pt idx="18">
                  <c:v>43960</c:v>
                </c:pt>
                <c:pt idx="19">
                  <c:v>43967</c:v>
                </c:pt>
                <c:pt idx="20">
                  <c:v>43974</c:v>
                </c:pt>
                <c:pt idx="21">
                  <c:v>43981</c:v>
                </c:pt>
                <c:pt idx="22">
                  <c:v>43988</c:v>
                </c:pt>
                <c:pt idx="23">
                  <c:v>43995</c:v>
                </c:pt>
                <c:pt idx="24">
                  <c:v>44002</c:v>
                </c:pt>
                <c:pt idx="25">
                  <c:v>44009</c:v>
                </c:pt>
                <c:pt idx="26">
                  <c:v>44016</c:v>
                </c:pt>
                <c:pt idx="27">
                  <c:v>44023</c:v>
                </c:pt>
                <c:pt idx="28">
                  <c:v>44030</c:v>
                </c:pt>
                <c:pt idx="29">
                  <c:v>44037</c:v>
                </c:pt>
                <c:pt idx="30">
                  <c:v>44044</c:v>
                </c:pt>
                <c:pt idx="31">
                  <c:v>44051</c:v>
                </c:pt>
                <c:pt idx="32">
                  <c:v>44058</c:v>
                </c:pt>
              </c:numCache>
            </c:numRef>
          </c:cat>
          <c:val>
            <c:numRef>
              <c:f>'[Chart in Microsoft Word]Mobility '!$D$3:$D$35</c:f>
              <c:numCache>
                <c:formatCode>0.0</c:formatCode>
                <c:ptCount val="33"/>
                <c:pt idx="0">
                  <c:v>1.71</c:v>
                </c:pt>
                <c:pt idx="1">
                  <c:v>1.22</c:v>
                </c:pt>
                <c:pt idx="2">
                  <c:v>1.49</c:v>
                </c:pt>
                <c:pt idx="3">
                  <c:v>1.62</c:v>
                </c:pt>
                <c:pt idx="4">
                  <c:v>2.0099999999999998</c:v>
                </c:pt>
                <c:pt idx="5">
                  <c:v>1.85</c:v>
                </c:pt>
                <c:pt idx="6">
                  <c:v>1.56</c:v>
                </c:pt>
                <c:pt idx="7">
                  <c:v>1.5</c:v>
                </c:pt>
                <c:pt idx="8">
                  <c:v>1.55</c:v>
                </c:pt>
                <c:pt idx="9">
                  <c:v>1.42</c:v>
                </c:pt>
                <c:pt idx="10">
                  <c:v>1.07</c:v>
                </c:pt>
                <c:pt idx="11">
                  <c:v>-3.31</c:v>
                </c:pt>
                <c:pt idx="12">
                  <c:v>-7.04</c:v>
                </c:pt>
                <c:pt idx="13">
                  <c:v>-9.01</c:v>
                </c:pt>
                <c:pt idx="14">
                  <c:v>-10.9</c:v>
                </c:pt>
                <c:pt idx="15">
                  <c:v>-11.29</c:v>
                </c:pt>
                <c:pt idx="16">
                  <c:v>-11.45</c:v>
                </c:pt>
                <c:pt idx="17">
                  <c:v>-11.32</c:v>
                </c:pt>
                <c:pt idx="18">
                  <c:v>-10.54</c:v>
                </c:pt>
                <c:pt idx="19">
                  <c:v>-10.45</c:v>
                </c:pt>
                <c:pt idx="20">
                  <c:v>-9.82</c:v>
                </c:pt>
                <c:pt idx="21">
                  <c:v>-9.5500000000000007</c:v>
                </c:pt>
                <c:pt idx="22">
                  <c:v>-9.19</c:v>
                </c:pt>
                <c:pt idx="23">
                  <c:v>-8.5299999999999994</c:v>
                </c:pt>
                <c:pt idx="24">
                  <c:v>-7.85</c:v>
                </c:pt>
                <c:pt idx="25">
                  <c:v>-7.62</c:v>
                </c:pt>
                <c:pt idx="26">
                  <c:v>-7.19</c:v>
                </c:pt>
                <c:pt idx="27">
                  <c:v>-6.96</c:v>
                </c:pt>
                <c:pt idx="28">
                  <c:v>-7.6</c:v>
                </c:pt>
                <c:pt idx="29">
                  <c:v>-7.2</c:v>
                </c:pt>
                <c:pt idx="30">
                  <c:v>-6.76</c:v>
                </c:pt>
                <c:pt idx="31">
                  <c:v>-6.07</c:v>
                </c:pt>
                <c:pt idx="32">
                  <c:v>-5.73</c:v>
                </c:pt>
              </c:numCache>
            </c:numRef>
          </c:val>
          <c:smooth val="0"/>
          <c:extLst>
            <c:ext xmlns:c16="http://schemas.microsoft.com/office/drawing/2014/chart" uri="{C3380CC4-5D6E-409C-BE32-E72D297353CC}">
              <c16:uniqueId val="{00000001-A6B1-4A78-944D-B7F790D9106B}"/>
            </c:ext>
          </c:extLst>
        </c:ser>
        <c:dLbls>
          <c:showLegendKey val="0"/>
          <c:showVal val="0"/>
          <c:showCatName val="0"/>
          <c:showSerName val="0"/>
          <c:showPercent val="0"/>
          <c:showBubbleSize val="0"/>
        </c:dLbls>
        <c:marker val="1"/>
        <c:smooth val="0"/>
        <c:axId val="391956271"/>
        <c:axId val="764130991"/>
      </c:lineChart>
      <c:dateAx>
        <c:axId val="445866896"/>
        <c:scaling>
          <c:orientation val="minMax"/>
        </c:scaling>
        <c:delete val="0"/>
        <c:axPos val="b"/>
        <c:numFmt formatCode="[$-409]d\-mmm;@" sourceLinked="1"/>
        <c:majorTickMark val="out"/>
        <c:minorTickMark val="none"/>
        <c:tickLblPos val="low"/>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900" b="0" i="0" u="none" strike="noStrike" kern="1200" baseline="0">
                <a:solidFill>
                  <a:schemeClr val="tx1"/>
                </a:solidFill>
                <a:latin typeface="+mn-lt"/>
                <a:ea typeface="+mn-ea"/>
                <a:cs typeface="+mn-cs"/>
              </a:defRPr>
            </a:pPr>
            <a:endParaRPr lang="en-US"/>
          </a:p>
        </c:txPr>
        <c:crossAx val="445871992"/>
        <c:crosses val="autoZero"/>
        <c:auto val="1"/>
        <c:lblOffset val="100"/>
        <c:baseTimeUnit val="days"/>
      </c:dateAx>
      <c:valAx>
        <c:axId val="44587199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solidFill>
                    <a:latin typeface="+mn-lt"/>
                    <a:ea typeface="+mn-ea"/>
                    <a:cs typeface="+mn-cs"/>
                  </a:defRPr>
                </a:pPr>
                <a:r>
                  <a:rPr lang="en-US"/>
                  <a:t>Mobility Index</a:t>
                </a:r>
              </a:p>
            </c:rich>
          </c:tx>
          <c:layout>
            <c:manualLayout>
              <c:xMode val="edge"/>
              <c:yMode val="edge"/>
              <c:x val="0"/>
              <c:y val="0.32935825151485698"/>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445866896"/>
        <c:crosses val="autoZero"/>
        <c:crossBetween val="between"/>
      </c:valAx>
      <c:valAx>
        <c:axId val="764130991"/>
        <c:scaling>
          <c:orientation val="minMax"/>
        </c:scaling>
        <c:delete val="0"/>
        <c:axPos val="r"/>
        <c:title>
          <c:tx>
            <c:rich>
              <a:bodyPr rot="-5400000" spcFirstLastPara="1" vertOverflow="ellipsis" vert="horz" wrap="square" anchor="ctr" anchorCtr="1"/>
              <a:lstStyle/>
              <a:p>
                <a:pPr>
                  <a:defRPr sz="1000" b="0" i="0" u="none" strike="noStrike" kern="1200" baseline="0">
                    <a:solidFill>
                      <a:schemeClr val="tx1"/>
                    </a:solidFill>
                    <a:latin typeface="+mn-lt"/>
                    <a:ea typeface="+mn-ea"/>
                    <a:cs typeface="+mn-cs"/>
                  </a:defRPr>
                </a:pPr>
                <a:r>
                  <a:rPr lang="en-US"/>
                  <a:t>Economic Index</a:t>
                </a:r>
              </a:p>
            </c:rich>
          </c:tx>
          <c:layout>
            <c:manualLayout>
              <c:xMode val="edge"/>
              <c:yMode val="edge"/>
              <c:x val="0.94618055555555558"/>
              <c:y val="0.2996771815560092"/>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title>
        <c:numFmt formatCode="0.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391956271"/>
        <c:crosses val="max"/>
        <c:crossBetween val="between"/>
      </c:valAx>
      <c:dateAx>
        <c:axId val="391956271"/>
        <c:scaling>
          <c:orientation val="minMax"/>
        </c:scaling>
        <c:delete val="1"/>
        <c:axPos val="b"/>
        <c:numFmt formatCode="[$-409]d\-mmm;@" sourceLinked="1"/>
        <c:majorTickMark val="out"/>
        <c:minorTickMark val="none"/>
        <c:tickLblPos val="nextTo"/>
        <c:crossAx val="764130991"/>
        <c:crosses val="autoZero"/>
        <c:auto val="1"/>
        <c:lblOffset val="100"/>
        <c:baseTimeUnit val="days"/>
      </c:dateAx>
      <c:spPr>
        <a:noFill/>
        <a:ln>
          <a:noFill/>
        </a:ln>
        <a:effectLst/>
      </c:spPr>
    </c:plotArea>
    <c:legend>
      <c:legendPos val="t"/>
      <c:overlay val="0"/>
      <c:spPr>
        <a:noFill/>
        <a:ln>
          <a:noFill/>
        </a:ln>
        <a:effectLst/>
      </c:spPr>
      <c:txPr>
        <a:bodyPr rot="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75132C-1B1E-C14D-BEF5-75A7B77C6BD1}" type="datetimeFigureOut">
              <a:rPr lang="en-US" smtClean="0"/>
              <a:t>9/1/2020</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FF3828-15B5-164A-A7DD-126FC951C855}" type="slidenum">
              <a:rPr lang="en-US" smtClean="0"/>
              <a:t>‹#›</a:t>
            </a:fld>
            <a:endParaRPr lang="en-US"/>
          </a:p>
        </p:txBody>
      </p:sp>
    </p:spTree>
    <p:extLst>
      <p:ext uri="{BB962C8B-B14F-4D97-AF65-F5344CB8AC3E}">
        <p14:creationId xmlns:p14="http://schemas.microsoft.com/office/powerpoint/2010/main" val="9569826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CFF3828-15B5-164A-A7DD-126FC951C855}" type="slidenum">
              <a:rPr lang="en-US" smtClean="0"/>
              <a:t>1</a:t>
            </a:fld>
            <a:endParaRPr lang="en-US"/>
          </a:p>
        </p:txBody>
      </p:sp>
    </p:spTree>
    <p:extLst>
      <p:ext uri="{BB962C8B-B14F-4D97-AF65-F5344CB8AC3E}">
        <p14:creationId xmlns:p14="http://schemas.microsoft.com/office/powerpoint/2010/main" val="3213109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95656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9058ECB-4778-0C45-BE8C-76C33C269CDE}"/>
              </a:ext>
            </a:extLst>
          </p:cNvPr>
          <p:cNvSpPr txBox="1"/>
          <p:nvPr userDrawn="1"/>
        </p:nvSpPr>
        <p:spPr>
          <a:xfrm>
            <a:off x="470452" y="9432221"/>
            <a:ext cx="4939748" cy="230832"/>
          </a:xfrm>
          <a:prstGeom prst="rect">
            <a:avLst/>
          </a:prstGeom>
          <a:noFill/>
        </p:spPr>
        <p:txBody>
          <a:bodyPr wrap="square" rtlCol="0">
            <a:spAutoFit/>
          </a:bodyPr>
          <a:lstStyle/>
          <a:p>
            <a:r>
              <a:rPr lang="en-US" sz="900" dirty="0">
                <a:solidFill>
                  <a:srgbClr val="485463"/>
                </a:solidFill>
                <a:latin typeface="Arial" panose="020B0604020202020204" pitchFamily="34" charset="0"/>
                <a:cs typeface="Arial" panose="020B0604020202020204" pitchFamily="34" charset="0"/>
              </a:rPr>
              <a:t>NRF Monthly Economic Review | September 2020 | NRF.com</a:t>
            </a:r>
          </a:p>
        </p:txBody>
      </p:sp>
      <p:pic>
        <p:nvPicPr>
          <p:cNvPr id="8" name="Picture 7">
            <a:extLst>
              <a:ext uri="{FF2B5EF4-FFF2-40B4-BE49-F238E27FC236}">
                <a16:creationId xmlns:a16="http://schemas.microsoft.com/office/drawing/2014/main" id="{9E77BF1D-E444-AA4F-8EEB-FDE20EAB3C78}"/>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5638800" y="9377542"/>
            <a:ext cx="1663148" cy="340190"/>
          </a:xfrm>
          <a:prstGeom prst="rect">
            <a:avLst/>
          </a:prstGeom>
        </p:spPr>
      </p:pic>
    </p:spTree>
    <p:extLst>
      <p:ext uri="{BB962C8B-B14F-4D97-AF65-F5344CB8AC3E}">
        <p14:creationId xmlns:p14="http://schemas.microsoft.com/office/powerpoint/2010/main" val="207082000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6845352"/>
      </p:ext>
    </p:extLst>
  </p:cSld>
  <p:clrMap bg1="lt1" tx1="dk1" bg2="lt2" tx2="dk2" accent1="accent1" accent2="accent2" accent3="accent3" accent4="accent4" accent5="accent5" accent6="accent6" hlink="hlink" folHlink="folHlink"/>
  <p:sldLayoutIdLst>
    <p:sldLayoutId id="2147483745" r:id="rId1"/>
    <p:sldLayoutId id="2147483746" r:id="rId2"/>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chart" Target="../charts/chart3.xml"/></Relationships>
</file>

<file path=ppt/slides/_rels/slide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 Id="rId5" Type="http://schemas.openxmlformats.org/officeDocument/2006/relationships/chart" Target="../charts/chart8.xml"/><Relationship Id="rId4" Type="http://schemas.openxmlformats.org/officeDocument/2006/relationships/chart" Target="../charts/char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00E24FA-A088-B541-9E4E-FF03E9821410}"/>
              </a:ext>
            </a:extLst>
          </p:cNvPr>
          <p:cNvSpPr/>
          <p:nvPr/>
        </p:nvSpPr>
        <p:spPr>
          <a:xfrm>
            <a:off x="0" y="0"/>
            <a:ext cx="7772400" cy="5099757"/>
          </a:xfrm>
          <a:prstGeom prst="rect">
            <a:avLst/>
          </a:prstGeom>
          <a:solidFill>
            <a:srgbClr val="485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38D22BEE-39DF-7541-94D1-FD97F7938469}"/>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470452" y="496231"/>
            <a:ext cx="2041937" cy="418169"/>
          </a:xfrm>
          <a:prstGeom prst="rect">
            <a:avLst/>
          </a:prstGeom>
        </p:spPr>
      </p:pic>
      <p:sp>
        <p:nvSpPr>
          <p:cNvPr id="7" name="TextBox 6">
            <a:extLst>
              <a:ext uri="{FF2B5EF4-FFF2-40B4-BE49-F238E27FC236}">
                <a16:creationId xmlns:a16="http://schemas.microsoft.com/office/drawing/2014/main" id="{1BEDA675-13BA-4141-8529-71F64D9AFC3D}"/>
              </a:ext>
            </a:extLst>
          </p:cNvPr>
          <p:cNvSpPr txBox="1"/>
          <p:nvPr/>
        </p:nvSpPr>
        <p:spPr>
          <a:xfrm>
            <a:off x="457201" y="1426373"/>
            <a:ext cx="6579704" cy="1384995"/>
          </a:xfrm>
          <a:prstGeom prst="rect">
            <a:avLst/>
          </a:prstGeom>
          <a:noFill/>
        </p:spPr>
        <p:txBody>
          <a:bodyPr wrap="square" rtlCol="0">
            <a:spAutoFit/>
          </a:bodyPr>
          <a:lstStyle/>
          <a:p>
            <a:r>
              <a:rPr lang="en-US" sz="2800" b="1" spc="280" dirty="0">
                <a:solidFill>
                  <a:schemeClr val="bg1"/>
                </a:solidFill>
                <a:latin typeface="Arial" panose="020B0604020202020204" pitchFamily="34" charset="0"/>
                <a:cs typeface="Arial" panose="020B0604020202020204" pitchFamily="34" charset="0"/>
              </a:rPr>
              <a:t>MONTHLY</a:t>
            </a:r>
          </a:p>
          <a:p>
            <a:r>
              <a:rPr lang="en-US" sz="5400" dirty="0">
                <a:solidFill>
                  <a:schemeClr val="bg1"/>
                </a:solidFill>
                <a:latin typeface="Arial" panose="020B0604020202020204" pitchFamily="34" charset="0"/>
                <a:cs typeface="Arial" panose="020B0604020202020204" pitchFamily="34" charset="0"/>
              </a:rPr>
              <a:t>Economic Review</a:t>
            </a:r>
          </a:p>
        </p:txBody>
      </p:sp>
      <p:sp>
        <p:nvSpPr>
          <p:cNvPr id="8" name="Rectangle 7">
            <a:extLst>
              <a:ext uri="{FF2B5EF4-FFF2-40B4-BE49-F238E27FC236}">
                <a16:creationId xmlns:a16="http://schemas.microsoft.com/office/drawing/2014/main" id="{E182DE59-CBD1-D744-9A77-C87DD711DCC1}"/>
              </a:ext>
            </a:extLst>
          </p:cNvPr>
          <p:cNvSpPr/>
          <p:nvPr/>
        </p:nvSpPr>
        <p:spPr>
          <a:xfrm>
            <a:off x="470452" y="2998003"/>
            <a:ext cx="6831496" cy="312492"/>
          </a:xfrm>
          <a:prstGeom prst="rect">
            <a:avLst/>
          </a:prstGeom>
          <a:solidFill>
            <a:srgbClr val="EDED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200" b="1" spc="250" dirty="0">
                <a:solidFill>
                  <a:srgbClr val="485463"/>
                </a:solidFill>
                <a:latin typeface="Arial" panose="020B0604020202020204" pitchFamily="34" charset="0"/>
                <a:cs typeface="Arial" panose="020B0604020202020204" pitchFamily="34" charset="0"/>
              </a:rPr>
              <a:t>SEPTEMBER 2020</a:t>
            </a:r>
          </a:p>
        </p:txBody>
      </p:sp>
      <p:sp>
        <p:nvSpPr>
          <p:cNvPr id="9" name="TextBox 8">
            <a:extLst>
              <a:ext uri="{FF2B5EF4-FFF2-40B4-BE49-F238E27FC236}">
                <a16:creationId xmlns:a16="http://schemas.microsoft.com/office/drawing/2014/main" id="{5ADBE5E4-0D47-0442-82B2-EC6019026BBD}"/>
              </a:ext>
            </a:extLst>
          </p:cNvPr>
          <p:cNvSpPr txBox="1"/>
          <p:nvPr/>
        </p:nvSpPr>
        <p:spPr>
          <a:xfrm>
            <a:off x="470452" y="3610614"/>
            <a:ext cx="4923183" cy="838499"/>
          </a:xfrm>
          <a:prstGeom prst="rect">
            <a:avLst/>
          </a:prstGeom>
          <a:noFill/>
        </p:spPr>
        <p:txBody>
          <a:bodyPr wrap="square" rtlCol="0">
            <a:spAutoFit/>
          </a:bodyPr>
          <a:lstStyle/>
          <a:p>
            <a:pPr>
              <a:lnSpc>
                <a:spcPts val="2020"/>
              </a:lnSpc>
            </a:pPr>
            <a:r>
              <a:rPr lang="en-US" sz="1600" b="1" dirty="0">
                <a:solidFill>
                  <a:schemeClr val="bg1"/>
                </a:solidFill>
                <a:latin typeface="Arial" panose="020B0604020202020204" pitchFamily="34" charset="0"/>
                <a:cs typeface="Arial" panose="020B0604020202020204" pitchFamily="34" charset="0"/>
              </a:rPr>
              <a:t>Jack </a:t>
            </a:r>
            <a:r>
              <a:rPr lang="en-US" sz="1600" b="1" dirty="0" err="1">
                <a:solidFill>
                  <a:schemeClr val="bg1"/>
                </a:solidFill>
                <a:latin typeface="Arial" panose="020B0604020202020204" pitchFamily="34" charset="0"/>
                <a:cs typeface="Arial" panose="020B0604020202020204" pitchFamily="34" charset="0"/>
              </a:rPr>
              <a:t>Kleinhenz</a:t>
            </a:r>
            <a:r>
              <a:rPr lang="en-US" sz="1600" b="1" dirty="0">
                <a:solidFill>
                  <a:schemeClr val="bg1"/>
                </a:solidFill>
                <a:latin typeface="Arial" panose="020B0604020202020204" pitchFamily="34" charset="0"/>
                <a:cs typeface="Arial" panose="020B0604020202020204" pitchFamily="34" charset="0"/>
              </a:rPr>
              <a:t>, Ph.D., CBE</a:t>
            </a:r>
          </a:p>
          <a:p>
            <a:pPr>
              <a:lnSpc>
                <a:spcPts val="2020"/>
              </a:lnSpc>
            </a:pPr>
            <a:r>
              <a:rPr lang="en-US" sz="1400" dirty="0">
                <a:solidFill>
                  <a:schemeClr val="bg1"/>
                </a:solidFill>
                <a:latin typeface="Arial" panose="020B0604020202020204" pitchFamily="34" charset="0"/>
                <a:cs typeface="Arial" panose="020B0604020202020204" pitchFamily="34" charset="0"/>
              </a:rPr>
              <a:t>Chief Economist</a:t>
            </a:r>
          </a:p>
          <a:p>
            <a:pPr>
              <a:lnSpc>
                <a:spcPts val="2020"/>
              </a:lnSpc>
            </a:pPr>
            <a:r>
              <a:rPr lang="en-US" sz="1400" b="1" dirty="0">
                <a:solidFill>
                  <a:schemeClr val="bg1"/>
                </a:solidFill>
                <a:latin typeface="Arial" panose="020B0604020202020204" pitchFamily="34" charset="0"/>
                <a:cs typeface="Arial" panose="020B0604020202020204" pitchFamily="34" charset="0"/>
              </a:rPr>
              <a:t>National Retail Federation</a:t>
            </a:r>
          </a:p>
        </p:txBody>
      </p:sp>
      <p:sp>
        <p:nvSpPr>
          <p:cNvPr id="10" name="TextBox 9">
            <a:extLst>
              <a:ext uri="{FF2B5EF4-FFF2-40B4-BE49-F238E27FC236}">
                <a16:creationId xmlns:a16="http://schemas.microsoft.com/office/drawing/2014/main" id="{3E158D7A-7EF7-DC43-B844-58128250BE0D}"/>
              </a:ext>
            </a:extLst>
          </p:cNvPr>
          <p:cNvSpPr txBox="1"/>
          <p:nvPr/>
        </p:nvSpPr>
        <p:spPr>
          <a:xfrm>
            <a:off x="470452" y="4666104"/>
            <a:ext cx="6831496" cy="223138"/>
          </a:xfrm>
          <a:prstGeom prst="rect">
            <a:avLst/>
          </a:prstGeom>
          <a:noFill/>
        </p:spPr>
        <p:txBody>
          <a:bodyPr wrap="square" rtlCol="0">
            <a:spAutoFit/>
          </a:bodyPr>
          <a:lstStyle/>
          <a:p>
            <a:r>
              <a:rPr lang="en-US" sz="850" i="1" dirty="0">
                <a:solidFill>
                  <a:srgbClr val="EDEDED"/>
                </a:solidFill>
                <a:latin typeface="Arial" panose="020B0604020202020204" pitchFamily="34" charset="0"/>
                <a:cs typeface="Arial" panose="020B0604020202020204" pitchFamily="34" charset="0"/>
              </a:rPr>
              <a:t>The data for this report is released on a rolling schedule. The presented numbers are current as of publication and are subject to revision.</a:t>
            </a:r>
          </a:p>
        </p:txBody>
      </p:sp>
      <p:sp>
        <p:nvSpPr>
          <p:cNvPr id="11" name="Rectangle 10">
            <a:extLst>
              <a:ext uri="{FF2B5EF4-FFF2-40B4-BE49-F238E27FC236}">
                <a16:creationId xmlns:a16="http://schemas.microsoft.com/office/drawing/2014/main" id="{CD405C36-1D1D-594C-9CBB-E373AA2E8CF4}"/>
              </a:ext>
            </a:extLst>
          </p:cNvPr>
          <p:cNvSpPr/>
          <p:nvPr/>
        </p:nvSpPr>
        <p:spPr>
          <a:xfrm>
            <a:off x="0" y="5099757"/>
            <a:ext cx="7772400" cy="548640"/>
          </a:xfrm>
          <a:prstGeom prst="rect">
            <a:avLst/>
          </a:prstGeom>
          <a:solidFill>
            <a:srgbClr val="EDED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sz="1400" spc="200" dirty="0">
                <a:solidFill>
                  <a:srgbClr val="485463"/>
                </a:solidFill>
                <a:latin typeface="Arial" panose="020B0604020202020204" pitchFamily="34" charset="0"/>
                <a:cs typeface="Arial" panose="020B0604020202020204" pitchFamily="34" charset="0"/>
              </a:rPr>
              <a:t>SYNOPSIS</a:t>
            </a:r>
            <a:r>
              <a:rPr lang="en-US" sz="1400" dirty="0">
                <a:solidFill>
                  <a:srgbClr val="485463"/>
                </a:solidFill>
                <a:latin typeface="Arial" panose="020B0604020202020204" pitchFamily="34" charset="0"/>
                <a:cs typeface="Arial" panose="020B0604020202020204" pitchFamily="34" charset="0"/>
              </a:rPr>
              <a:t> | </a:t>
            </a:r>
            <a:r>
              <a:rPr lang="en-US" sz="1300" b="1" dirty="0">
                <a:solidFill>
                  <a:srgbClr val="485463"/>
                </a:solidFill>
                <a:latin typeface="Arial" panose="020B0604020202020204" pitchFamily="34" charset="0"/>
                <a:cs typeface="Arial" panose="020B0604020202020204" pitchFamily="34" charset="0"/>
              </a:rPr>
              <a:t>Small business is the heart of any economic recovery and needs support</a:t>
            </a:r>
          </a:p>
        </p:txBody>
      </p:sp>
      <p:sp>
        <p:nvSpPr>
          <p:cNvPr id="12" name="TextBox 11">
            <a:extLst>
              <a:ext uri="{FF2B5EF4-FFF2-40B4-BE49-F238E27FC236}">
                <a16:creationId xmlns:a16="http://schemas.microsoft.com/office/drawing/2014/main" id="{8FDE1B05-17FB-004C-BA0D-ED1AAC59E27E}"/>
              </a:ext>
            </a:extLst>
          </p:cNvPr>
          <p:cNvSpPr txBox="1"/>
          <p:nvPr/>
        </p:nvSpPr>
        <p:spPr>
          <a:xfrm>
            <a:off x="470452" y="5894888"/>
            <a:ext cx="6831497" cy="4163512"/>
          </a:xfrm>
          <a:prstGeom prst="rect">
            <a:avLst/>
          </a:prstGeom>
          <a:noFill/>
        </p:spPr>
        <p:txBody>
          <a:bodyPr wrap="square" rtlCol="0">
            <a:spAutoFit/>
          </a:bodyPr>
          <a:lstStyle/>
          <a:p>
            <a:pPr marL="0" marR="0">
              <a:spcBef>
                <a:spcPts val="0"/>
              </a:spcBef>
              <a:spcAft>
                <a:spcPts val="0"/>
              </a:spcAft>
            </a:pPr>
            <a:r>
              <a:rPr lang="en-US" sz="1150" dirty="0">
                <a:effectLst/>
                <a:ea typeface="Times New Roman" panose="02020603050405020304" pitchFamily="18" charset="0"/>
                <a:cs typeface="Times New Roman" panose="02020603050405020304" pitchFamily="18" charset="0"/>
              </a:rPr>
              <a:t>It is not easy to systematically analyze economic activity and its impact on the composition of businesses during these unique times. A variety of data and statistics is compiled to examine the performance of industries, and the list has expanded during the pandemic to include both more frequent data and new data on specific business sectors of the economy. Some of that data focuses on small businesses.</a:t>
            </a:r>
          </a:p>
          <a:p>
            <a:pPr marL="0" marR="0">
              <a:spcBef>
                <a:spcPts val="0"/>
              </a:spcBef>
              <a:spcAft>
                <a:spcPts val="0"/>
              </a:spcAft>
            </a:pPr>
            <a:endParaRPr lang="en-US" sz="115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150" dirty="0">
                <a:effectLst/>
                <a:ea typeface="Times New Roman" panose="02020603050405020304" pitchFamily="18" charset="0"/>
                <a:cs typeface="Times New Roman" panose="02020603050405020304" pitchFamily="18" charset="0"/>
              </a:rPr>
              <a:t>The importance of small business to the U.S. economy has been the focus of economists and policymakers alike for decades. Federal Reserve Chairman Jerome Powell testified before the Senate Banking, Housing and Urban Affairs Committee in June that “these businesses are the heart of our economy and often embody the work of generations.” Small retailers regard that statement as self-evident. </a:t>
            </a:r>
          </a:p>
          <a:p>
            <a:pPr marL="0" marR="0">
              <a:spcBef>
                <a:spcPts val="0"/>
              </a:spcBef>
              <a:spcAft>
                <a:spcPts val="0"/>
              </a:spcAft>
            </a:pPr>
            <a:endParaRPr lang="en-US" sz="115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150" dirty="0">
                <a:effectLst/>
                <a:ea typeface="Times New Roman" panose="02020603050405020304" pitchFamily="18" charset="0"/>
                <a:cs typeface="Times New Roman" panose="02020603050405020304" pitchFamily="18" charset="0"/>
              </a:rPr>
              <a:t>The significance of small businesses to our nation’s economy cannot be overstated. Small businesses – defined by the Census Bureau as those with a single location and under 500 employees but with annual receipts of at least $1,000 – account for 48 percent of the private-sector workforce and are vital to the fabric of local communities. Importantly, 99 percent of retailers have fewer than 500 employees. </a:t>
            </a:r>
          </a:p>
          <a:p>
            <a:pPr marL="0" marR="0">
              <a:spcBef>
                <a:spcPts val="0"/>
              </a:spcBef>
              <a:spcAft>
                <a:spcPts val="0"/>
              </a:spcAft>
            </a:pPr>
            <a:endParaRPr lang="en-US" sz="115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150" dirty="0">
                <a:effectLst/>
                <a:ea typeface="Times New Roman" panose="02020603050405020304" pitchFamily="18" charset="0"/>
                <a:cs typeface="Times New Roman" panose="02020603050405020304" pitchFamily="18" charset="0"/>
              </a:rPr>
              <a:t>In mid-May, the Census Bureau launched a new and experimental Small Business Pulse Survey to provide weekly insights on how small companies are faring in the midst of the coronavirus pandemic. The survey measures core concepts central to small business operations such as employment, revenue and supply chain disruption.</a:t>
            </a:r>
          </a:p>
          <a:p>
            <a:pPr marL="0" marR="0">
              <a:spcBef>
                <a:spcPts val="0"/>
              </a:spcBef>
              <a:spcAft>
                <a:spcPts val="0"/>
              </a:spcAft>
            </a:pPr>
            <a:endParaRPr lang="en-US" sz="1150" dirty="0">
              <a:effectLst/>
              <a:ea typeface="Times New Roman" panose="02020603050405020304" pitchFamily="18" charset="0"/>
              <a:cs typeface="Times New Roman" panose="02020603050405020304" pitchFamily="18" charset="0"/>
            </a:endParaRPr>
          </a:p>
          <a:p>
            <a:pPr>
              <a:lnSpc>
                <a:spcPts val="1500"/>
              </a:lnSpc>
            </a:pPr>
            <a:endParaRPr lang="en-US" sz="1150" dirty="0">
              <a:solidFill>
                <a:srgbClr val="3C3A40"/>
              </a:solidFill>
              <a:cs typeface="Arial" panose="020B0604020202020204" pitchFamily="34" charset="0"/>
            </a:endParaRPr>
          </a:p>
        </p:txBody>
      </p:sp>
    </p:spTree>
    <p:extLst>
      <p:ext uri="{BB962C8B-B14F-4D97-AF65-F5344CB8AC3E}">
        <p14:creationId xmlns:p14="http://schemas.microsoft.com/office/powerpoint/2010/main" val="3644110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02A381D-34A7-ED41-9BA6-982697AC7A12}"/>
              </a:ext>
            </a:extLst>
          </p:cNvPr>
          <p:cNvSpPr/>
          <p:nvPr/>
        </p:nvSpPr>
        <p:spPr>
          <a:xfrm>
            <a:off x="0" y="0"/>
            <a:ext cx="7772400" cy="548640"/>
          </a:xfrm>
          <a:prstGeom prst="rect">
            <a:avLst/>
          </a:prstGeom>
          <a:solidFill>
            <a:srgbClr val="EDED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sz="1400" spc="200" dirty="0">
                <a:solidFill>
                  <a:srgbClr val="485463"/>
                </a:solidFill>
                <a:latin typeface="Arial" panose="020B0604020202020204" pitchFamily="34" charset="0"/>
                <a:cs typeface="Arial" panose="020B0604020202020204" pitchFamily="34" charset="0"/>
              </a:rPr>
              <a:t>SYNOPSIS</a:t>
            </a:r>
            <a:r>
              <a:rPr lang="en-US" sz="1400" dirty="0">
                <a:solidFill>
                  <a:srgbClr val="485463"/>
                </a:solidFill>
                <a:latin typeface="Arial" panose="020B0604020202020204" pitchFamily="34" charset="0"/>
                <a:cs typeface="Arial" panose="020B0604020202020204" pitchFamily="34" charset="0"/>
              </a:rPr>
              <a:t> | </a:t>
            </a:r>
            <a:r>
              <a:rPr lang="en-US" sz="1300" b="1" dirty="0">
                <a:solidFill>
                  <a:srgbClr val="485463"/>
                </a:solidFill>
                <a:latin typeface="Arial" panose="020B0604020202020204" pitchFamily="34" charset="0"/>
                <a:cs typeface="Arial" panose="020B0604020202020204" pitchFamily="34" charset="0"/>
              </a:rPr>
              <a:t>Small business is the heart of any economic recovery and needs support</a:t>
            </a:r>
          </a:p>
        </p:txBody>
      </p:sp>
      <p:sp>
        <p:nvSpPr>
          <p:cNvPr id="6" name="TextBox 5">
            <a:extLst>
              <a:ext uri="{FF2B5EF4-FFF2-40B4-BE49-F238E27FC236}">
                <a16:creationId xmlns:a16="http://schemas.microsoft.com/office/drawing/2014/main" id="{6A0585F3-4CA6-DC45-84C6-1789F8B46A15}"/>
              </a:ext>
            </a:extLst>
          </p:cNvPr>
          <p:cNvSpPr txBox="1"/>
          <p:nvPr/>
        </p:nvSpPr>
        <p:spPr>
          <a:xfrm>
            <a:off x="470452" y="890031"/>
            <a:ext cx="6786996" cy="7171194"/>
          </a:xfrm>
          <a:prstGeom prst="rect">
            <a:avLst/>
          </a:prstGeom>
          <a:noFill/>
        </p:spPr>
        <p:txBody>
          <a:bodyPr wrap="square" rtlCol="0">
            <a:spAutoFit/>
          </a:bodyPr>
          <a:lstStyle/>
          <a:p>
            <a:pPr marL="0" marR="0">
              <a:lnSpc>
                <a:spcPts val="1200"/>
              </a:lnSpc>
              <a:spcBef>
                <a:spcPts val="0"/>
              </a:spcBef>
            </a:pPr>
            <a:r>
              <a:rPr lang="en-US" sz="1150" dirty="0">
                <a:effectLst/>
                <a:ea typeface="Times New Roman" panose="02020603050405020304" pitchFamily="18" charset="0"/>
                <a:cs typeface="Times New Roman" panose="02020603050405020304" pitchFamily="18" charset="0"/>
              </a:rPr>
              <a:t>During the initial nine-week period of the survey, respondents indicated pervasive difficulties with business operations and finances, including temporary closings, employment, revenues and cash on hand. And even though those difficulties have become less prevalent, business owners’ optimism has declined in terms of how long they think it will take their businesses to bounce back. Initially, 30 percent of respondents said it would take at least six months for their businesses to completely return to normal, and nearly 25 percent said it might be possible in two to three months. At the end of June, 44 percent expected a full recovery to take at least six months, while only 10 percent said it might be possible in two to three months. </a:t>
            </a:r>
          </a:p>
          <a:p>
            <a:pPr marL="0" marR="0">
              <a:lnSpc>
                <a:spcPts val="1200"/>
              </a:lnSpc>
              <a:spcBef>
                <a:spcPts val="0"/>
              </a:spcBef>
            </a:pPr>
            <a:endParaRPr lang="en-US" sz="1150" dirty="0">
              <a:effectLst/>
              <a:ea typeface="Times New Roman" panose="02020603050405020304" pitchFamily="18" charset="0"/>
              <a:cs typeface="Times New Roman" panose="02020603050405020304" pitchFamily="18" charset="0"/>
            </a:endParaRPr>
          </a:p>
          <a:p>
            <a:pPr marL="0" marR="0">
              <a:lnSpc>
                <a:spcPts val="1200"/>
              </a:lnSpc>
              <a:spcBef>
                <a:spcPts val="0"/>
              </a:spcBef>
            </a:pPr>
            <a:r>
              <a:rPr lang="en-US" sz="1150" dirty="0">
                <a:effectLst/>
                <a:ea typeface="Times New Roman" panose="02020603050405020304" pitchFamily="18" charset="0"/>
                <a:cs typeface="Times New Roman" panose="02020603050405020304" pitchFamily="18" charset="0"/>
              </a:rPr>
              <a:t>The survey took a six-week summer hiatus, but new data was recently released covering the week ending August 15. As of that date, 48 percent expected a full recovery to be at least six months away and only 4.1 percent indicated it might be possible in two to three months. Only 8.5 percent said their businesses had already returned to normal levels of operation. </a:t>
            </a:r>
          </a:p>
          <a:p>
            <a:pPr marL="0" marR="0">
              <a:lnSpc>
                <a:spcPts val="1200"/>
              </a:lnSpc>
              <a:spcBef>
                <a:spcPts val="0"/>
              </a:spcBef>
            </a:pPr>
            <a:endParaRPr lang="en-US" sz="1150" dirty="0">
              <a:effectLst/>
              <a:ea typeface="Times New Roman" panose="02020603050405020304" pitchFamily="18" charset="0"/>
              <a:cs typeface="Times New Roman" panose="02020603050405020304" pitchFamily="18" charset="0"/>
            </a:endParaRPr>
          </a:p>
          <a:p>
            <a:pPr marL="0" marR="0">
              <a:lnSpc>
                <a:spcPts val="1200"/>
              </a:lnSpc>
              <a:spcBef>
                <a:spcPts val="0"/>
              </a:spcBef>
            </a:pPr>
            <a:r>
              <a:rPr lang="en-US" sz="1150" dirty="0">
                <a:effectLst/>
                <a:ea typeface="Times New Roman" panose="02020603050405020304" pitchFamily="18" charset="0"/>
                <a:cs typeface="Times New Roman" panose="02020603050405020304" pitchFamily="18" charset="0"/>
              </a:rPr>
              <a:t>Just as a physician checks a patient‘s pulse to measure the rhythm and strength of the heartbeat, small business is an important indicator of the comparative health of the local and national economies. In addition to this new data from the Census Bureau, I like to use the Small Business Optimism Index from the National Federation of Independent Business to monitor economic conditions faced by small businesses. The survey provides perspective on domestic demand and aids in assessing hiring and wage trends in the broader economy.</a:t>
            </a:r>
          </a:p>
          <a:p>
            <a:pPr marL="0" marR="0">
              <a:lnSpc>
                <a:spcPts val="1200"/>
              </a:lnSpc>
              <a:spcBef>
                <a:spcPts val="0"/>
              </a:spcBef>
            </a:pPr>
            <a:endParaRPr lang="en-US" sz="1150" dirty="0">
              <a:effectLst/>
              <a:ea typeface="Times New Roman" panose="02020603050405020304" pitchFamily="18" charset="0"/>
              <a:cs typeface="Times New Roman" panose="02020603050405020304" pitchFamily="18" charset="0"/>
            </a:endParaRPr>
          </a:p>
          <a:p>
            <a:pPr marL="0" marR="0">
              <a:lnSpc>
                <a:spcPts val="1200"/>
              </a:lnSpc>
              <a:spcBef>
                <a:spcPts val="0"/>
              </a:spcBef>
            </a:pPr>
            <a:r>
              <a:rPr lang="en-US" sz="1150" dirty="0">
                <a:effectLst/>
                <a:ea typeface="Times New Roman" panose="02020603050405020304" pitchFamily="18" charset="0"/>
                <a:cs typeface="Times New Roman" panose="02020603050405020304" pitchFamily="18" charset="0"/>
              </a:rPr>
              <a:t>The NFIB index regressed in July, dropping 1.8 points to 98.8 and ending a two-month streak of improvement from April’s low of 90.9. While the index stepped backward, it was roughly at the average for the survey’s 46-year history and higher than where many would have expected this spring. Nonetheless, the number of businesses expecting conditions to be better in six months declined 14 points to 25 percent. With the public health crisis expected to continue, small businesses are continuing to temper their expectations of future economic conditions. </a:t>
            </a:r>
          </a:p>
          <a:p>
            <a:pPr marL="0" marR="0">
              <a:lnSpc>
                <a:spcPts val="1200"/>
              </a:lnSpc>
              <a:spcBef>
                <a:spcPts val="0"/>
              </a:spcBef>
            </a:pPr>
            <a:endParaRPr lang="en-US" sz="1150" dirty="0">
              <a:effectLst/>
              <a:ea typeface="Times New Roman" panose="02020603050405020304" pitchFamily="18" charset="0"/>
              <a:cs typeface="Times New Roman" panose="02020603050405020304" pitchFamily="18" charset="0"/>
            </a:endParaRPr>
          </a:p>
          <a:p>
            <a:pPr marL="0" marR="0">
              <a:lnSpc>
                <a:spcPts val="1200"/>
              </a:lnSpc>
              <a:spcBef>
                <a:spcPts val="0"/>
              </a:spcBef>
            </a:pPr>
            <a:r>
              <a:rPr lang="en-US" sz="1150" dirty="0">
                <a:effectLst/>
                <a:ea typeface="Times New Roman" panose="02020603050405020304" pitchFamily="18" charset="0"/>
                <a:cs typeface="Times New Roman" panose="02020603050405020304" pitchFamily="18" charset="0"/>
              </a:rPr>
              <a:t>Each month, the Blue Chip Economic Indicators report from Wolters Kluwer compiles and publishes forecasts for U.S. economic indicators from leading business economists and uses them to derive the Blue Chip consensus forecast. Economists in early August were asked which policies would be the most beneficial to the economy. The panel believed renewal of the extra $600 a week in unemployment benefits that was provided under the CARES Act this spring and expired at the end of July would do the most to support the recovery, while small business support was the next highest-ranked policy. </a:t>
            </a:r>
          </a:p>
          <a:p>
            <a:pPr marL="0" marR="0">
              <a:lnSpc>
                <a:spcPts val="1200"/>
              </a:lnSpc>
              <a:spcBef>
                <a:spcPts val="0"/>
              </a:spcBef>
            </a:pPr>
            <a:endParaRPr lang="en-US" sz="1150" dirty="0">
              <a:effectLst/>
              <a:ea typeface="Times New Roman" panose="02020603050405020304" pitchFamily="18" charset="0"/>
              <a:cs typeface="Times New Roman" panose="02020603050405020304" pitchFamily="18" charset="0"/>
            </a:endParaRPr>
          </a:p>
          <a:p>
            <a:pPr marL="0" marR="0">
              <a:lnSpc>
                <a:spcPts val="1200"/>
              </a:lnSpc>
              <a:spcBef>
                <a:spcPts val="0"/>
              </a:spcBef>
            </a:pPr>
            <a:r>
              <a:rPr lang="en-US" sz="1150" dirty="0">
                <a:effectLst/>
                <a:ea typeface="Times New Roman" panose="02020603050405020304" pitchFamily="18" charset="0"/>
                <a:cs typeface="Times New Roman" panose="02020603050405020304" pitchFamily="18" charset="0"/>
              </a:rPr>
              <a:t>The coronavirus continues as a shock to America’s small employers and there have been few parallels among the 14 recessions since the Great Depression of the 1930s. Small businesses are the backbone of American ingenuity and impact local economies in cities and towns across the country, but responses to recent surveys highlight the fragility of many small business enterprises and the importance of the need for well-tailored economic policy. Former Federal Reserve Chairman Ben Bernanke emphasized the role of these companies during the last recession, saying “small businesses have played an important role in fueling past economic recoveries. We need to think carefully how in the current environment our nation can best provide small business and entrepreneurs with the support that they need to expand job opportunities.” Those words are as true today as they were in 2011. </a:t>
            </a:r>
          </a:p>
        </p:txBody>
      </p:sp>
    </p:spTree>
    <p:extLst>
      <p:ext uri="{BB962C8B-B14F-4D97-AF65-F5344CB8AC3E}">
        <p14:creationId xmlns:p14="http://schemas.microsoft.com/office/powerpoint/2010/main" val="1567821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D430271-DE40-804E-BE8A-F6A925805B3D}"/>
              </a:ext>
            </a:extLst>
          </p:cNvPr>
          <p:cNvSpPr/>
          <p:nvPr/>
        </p:nvSpPr>
        <p:spPr>
          <a:xfrm>
            <a:off x="0" y="0"/>
            <a:ext cx="7772400" cy="548640"/>
          </a:xfrm>
          <a:prstGeom prst="rect">
            <a:avLst/>
          </a:prstGeom>
          <a:solidFill>
            <a:srgbClr val="EDED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sz="1400" spc="200" dirty="0">
                <a:solidFill>
                  <a:srgbClr val="485463"/>
                </a:solidFill>
                <a:latin typeface="Arial" panose="020B0604020202020204" pitchFamily="34" charset="0"/>
                <a:cs typeface="Arial" panose="020B0604020202020204" pitchFamily="34" charset="0"/>
              </a:rPr>
              <a:t>DATA TELLS THE STORY</a:t>
            </a:r>
            <a:r>
              <a:rPr lang="en-US" sz="1400" dirty="0">
                <a:solidFill>
                  <a:srgbClr val="485463"/>
                </a:solidFill>
                <a:latin typeface="Arial" panose="020B0604020202020204" pitchFamily="34" charset="0"/>
                <a:cs typeface="Arial" panose="020B0604020202020204" pitchFamily="34" charset="0"/>
              </a:rPr>
              <a:t> | </a:t>
            </a:r>
            <a:r>
              <a:rPr lang="en-US" sz="1400" b="1" dirty="0">
                <a:solidFill>
                  <a:srgbClr val="485463"/>
                </a:solidFill>
                <a:latin typeface="Arial" panose="020B0604020202020204" pitchFamily="34" charset="0"/>
                <a:cs typeface="Arial" panose="020B0604020202020204" pitchFamily="34" charset="0"/>
              </a:rPr>
              <a:t>September’s Monthly Economic Review</a:t>
            </a:r>
          </a:p>
        </p:txBody>
      </p:sp>
      <p:sp>
        <p:nvSpPr>
          <p:cNvPr id="10" name="Rectangle 9">
            <a:extLst>
              <a:ext uri="{FF2B5EF4-FFF2-40B4-BE49-F238E27FC236}">
                <a16:creationId xmlns:a16="http://schemas.microsoft.com/office/drawing/2014/main" id="{61557BD4-4513-E746-8CE1-C4F436B32F45}"/>
              </a:ext>
            </a:extLst>
          </p:cNvPr>
          <p:cNvSpPr/>
          <p:nvPr/>
        </p:nvSpPr>
        <p:spPr>
          <a:xfrm>
            <a:off x="429491" y="1007221"/>
            <a:ext cx="3200400" cy="457200"/>
          </a:xfrm>
          <a:prstGeom prst="rect">
            <a:avLst/>
          </a:prstGeom>
          <a:solidFill>
            <a:srgbClr val="485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00" spc="200" dirty="0">
                <a:solidFill>
                  <a:schemeClr val="bg1"/>
                </a:solidFill>
                <a:latin typeface="Arial" panose="020B0604020202020204" pitchFamily="34" charset="0"/>
                <a:cs typeface="Arial" panose="020B0604020202020204" pitchFamily="34" charset="0"/>
              </a:rPr>
              <a:t>CONSUMER SENTIMENT</a:t>
            </a:r>
            <a:endParaRPr lang="en-US" sz="1300" dirty="0">
              <a:solidFill>
                <a:schemeClr val="bg1"/>
              </a:solidFill>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B9EB418C-3239-AD44-8B68-8C8BFBAC1374}"/>
              </a:ext>
            </a:extLst>
          </p:cNvPr>
          <p:cNvSpPr txBox="1"/>
          <p:nvPr/>
        </p:nvSpPr>
        <p:spPr>
          <a:xfrm>
            <a:off x="429490" y="1587726"/>
            <a:ext cx="3268487" cy="707886"/>
          </a:xfrm>
          <a:prstGeom prst="rect">
            <a:avLst/>
          </a:prstGeom>
          <a:noFill/>
        </p:spPr>
        <p:txBody>
          <a:bodyPr wrap="square" rtlCol="0">
            <a:spAutoFit/>
          </a:bodyPr>
          <a:lstStyle/>
          <a:p>
            <a:pPr marL="0" marR="11430">
              <a:spcBef>
                <a:spcPts val="0"/>
              </a:spcBef>
              <a:spcAft>
                <a:spcPts val="0"/>
              </a:spcAft>
            </a:pPr>
            <a:r>
              <a:rPr lang="en-US" sz="1000" dirty="0">
                <a:effectLst/>
                <a:ea typeface="Times New Roman" panose="02020603050405020304" pitchFamily="18" charset="0"/>
                <a:cs typeface="Times New Roman" panose="02020603050405020304" pitchFamily="18" charset="0"/>
              </a:rPr>
              <a:t>The V-shaped recovery in retail sales showed the benefit of COVID-19 mitigation policies. However, mid-August consumer sentiment remained at cyclical lows as infection rates increased in July and August. </a:t>
            </a:r>
            <a:endParaRPr lang="en-US" sz="1000" dirty="0"/>
          </a:p>
        </p:txBody>
      </p:sp>
      <p:sp>
        <p:nvSpPr>
          <p:cNvPr id="13" name="Rectangle 12">
            <a:extLst>
              <a:ext uri="{FF2B5EF4-FFF2-40B4-BE49-F238E27FC236}">
                <a16:creationId xmlns:a16="http://schemas.microsoft.com/office/drawing/2014/main" id="{8AB28185-C9DE-7047-8B4A-8F6DD96BFE41}"/>
              </a:ext>
            </a:extLst>
          </p:cNvPr>
          <p:cNvSpPr/>
          <p:nvPr/>
        </p:nvSpPr>
        <p:spPr>
          <a:xfrm>
            <a:off x="4100941" y="1007221"/>
            <a:ext cx="3200400" cy="457200"/>
          </a:xfrm>
          <a:prstGeom prst="rect">
            <a:avLst/>
          </a:prstGeom>
          <a:solidFill>
            <a:srgbClr val="485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00" spc="200" dirty="0">
                <a:solidFill>
                  <a:schemeClr val="bg1"/>
                </a:solidFill>
                <a:latin typeface="Arial" panose="020B0604020202020204" pitchFamily="34" charset="0"/>
                <a:cs typeface="Arial" panose="020B0604020202020204" pitchFamily="34" charset="0"/>
              </a:rPr>
              <a:t>EMPLOYMENT</a:t>
            </a:r>
            <a:endParaRPr lang="en-US" sz="1300" dirty="0">
              <a:solidFill>
                <a:schemeClr val="bg1"/>
              </a:solidFill>
              <a:latin typeface="Arial" panose="020B0604020202020204" pitchFamily="34" charset="0"/>
              <a:cs typeface="Arial" panose="020B0604020202020204" pitchFamily="34" charset="0"/>
            </a:endParaRPr>
          </a:p>
        </p:txBody>
      </p:sp>
      <p:sp>
        <p:nvSpPr>
          <p:cNvPr id="14" name="TextBox 13">
            <a:extLst>
              <a:ext uri="{FF2B5EF4-FFF2-40B4-BE49-F238E27FC236}">
                <a16:creationId xmlns:a16="http://schemas.microsoft.com/office/drawing/2014/main" id="{03C72580-A040-0549-BFEA-BEA2374EA5B3}"/>
              </a:ext>
            </a:extLst>
          </p:cNvPr>
          <p:cNvSpPr txBox="1"/>
          <p:nvPr/>
        </p:nvSpPr>
        <p:spPr>
          <a:xfrm>
            <a:off x="4100940" y="1587726"/>
            <a:ext cx="3268487" cy="707886"/>
          </a:xfrm>
          <a:prstGeom prst="rect">
            <a:avLst/>
          </a:prstGeom>
          <a:noFill/>
        </p:spPr>
        <p:txBody>
          <a:bodyPr wrap="square" rtlCol="0">
            <a:spAutoFit/>
          </a:bodyPr>
          <a:lstStyle/>
          <a:p>
            <a:r>
              <a:rPr lang="en-US" sz="1000" dirty="0">
                <a:effectLst/>
                <a:ea typeface="Times New Roman" panose="02020603050405020304" pitchFamily="18" charset="0"/>
                <a:cs typeface="Times New Roman" panose="02020603050405020304" pitchFamily="18" charset="0"/>
              </a:rPr>
              <a:t>Employers added 1.76 million jobs in July, building on 4.79 million in June as the labor market’s recovery continued. During the past three months, payrolls increased by 9.3 million. </a:t>
            </a:r>
            <a:endParaRPr lang="en-US" sz="1000" dirty="0"/>
          </a:p>
        </p:txBody>
      </p:sp>
      <p:sp>
        <p:nvSpPr>
          <p:cNvPr id="19" name="Rectangle 18">
            <a:extLst>
              <a:ext uri="{FF2B5EF4-FFF2-40B4-BE49-F238E27FC236}">
                <a16:creationId xmlns:a16="http://schemas.microsoft.com/office/drawing/2014/main" id="{A0E41CF0-0664-E249-899A-A39828E5E2C4}"/>
              </a:ext>
            </a:extLst>
          </p:cNvPr>
          <p:cNvSpPr/>
          <p:nvPr/>
        </p:nvSpPr>
        <p:spPr>
          <a:xfrm>
            <a:off x="429491" y="5158307"/>
            <a:ext cx="3200400" cy="457200"/>
          </a:xfrm>
          <a:prstGeom prst="rect">
            <a:avLst/>
          </a:prstGeom>
          <a:solidFill>
            <a:srgbClr val="485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00" spc="200" dirty="0">
                <a:solidFill>
                  <a:schemeClr val="bg1"/>
                </a:solidFill>
                <a:latin typeface="Arial" panose="020B0604020202020204" pitchFamily="34" charset="0"/>
                <a:cs typeface="Arial" panose="020B0604020202020204" pitchFamily="34" charset="0"/>
              </a:rPr>
              <a:t>JOBLESS CLAIMS</a:t>
            </a:r>
            <a:endParaRPr lang="en-US" sz="1300" dirty="0">
              <a:solidFill>
                <a:schemeClr val="bg1"/>
              </a:solidFill>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id="{BCDC307D-A371-754A-8368-85473244C524}"/>
              </a:ext>
            </a:extLst>
          </p:cNvPr>
          <p:cNvSpPr txBox="1"/>
          <p:nvPr/>
        </p:nvSpPr>
        <p:spPr>
          <a:xfrm>
            <a:off x="429490" y="5738812"/>
            <a:ext cx="3241969" cy="707886"/>
          </a:xfrm>
          <a:prstGeom prst="rect">
            <a:avLst/>
          </a:prstGeom>
          <a:noFill/>
        </p:spPr>
        <p:txBody>
          <a:bodyPr wrap="square" rtlCol="0">
            <a:spAutoFit/>
          </a:bodyPr>
          <a:lstStyle/>
          <a:p>
            <a:pPr marL="0" marR="11430" algn="l">
              <a:spcBef>
                <a:spcPts val="0"/>
              </a:spcBef>
              <a:spcAft>
                <a:spcPts val="0"/>
              </a:spcAft>
            </a:pPr>
            <a:r>
              <a:rPr lang="en-US" sz="1000" dirty="0">
                <a:effectLst/>
                <a:ea typeface="Times New Roman" panose="02020603050405020304" pitchFamily="18" charset="0"/>
                <a:cs typeface="Times New Roman" panose="02020603050405020304" pitchFamily="18" charset="0"/>
              </a:rPr>
              <a:t>Initial jobless claims have come down substantially from their peak. But with government business aid and household income subsidies ending, the numbers are likely to bounce around. </a:t>
            </a:r>
            <a:endParaRPr lang="en-US" sz="1000" dirty="0"/>
          </a:p>
        </p:txBody>
      </p:sp>
      <p:sp>
        <p:nvSpPr>
          <p:cNvPr id="21" name="Rectangle 20">
            <a:extLst>
              <a:ext uri="{FF2B5EF4-FFF2-40B4-BE49-F238E27FC236}">
                <a16:creationId xmlns:a16="http://schemas.microsoft.com/office/drawing/2014/main" id="{2FDFC745-2B68-644B-8953-C9ED37B73D17}"/>
              </a:ext>
            </a:extLst>
          </p:cNvPr>
          <p:cNvSpPr/>
          <p:nvPr/>
        </p:nvSpPr>
        <p:spPr>
          <a:xfrm>
            <a:off x="4100941" y="5158307"/>
            <a:ext cx="3200400" cy="457200"/>
          </a:xfrm>
          <a:prstGeom prst="rect">
            <a:avLst/>
          </a:prstGeom>
          <a:solidFill>
            <a:srgbClr val="485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00" spc="200" dirty="0">
                <a:solidFill>
                  <a:schemeClr val="bg1"/>
                </a:solidFill>
                <a:latin typeface="Arial" panose="020B0604020202020204" pitchFamily="34" charset="0"/>
                <a:cs typeface="Arial" panose="020B0604020202020204" pitchFamily="34" charset="0"/>
              </a:rPr>
              <a:t>ECOMMERCE </a:t>
            </a:r>
            <a:endParaRPr lang="en-US" sz="1300" dirty="0">
              <a:solidFill>
                <a:schemeClr val="bg1"/>
              </a:solidFill>
              <a:latin typeface="Arial" panose="020B0604020202020204" pitchFamily="34" charset="0"/>
              <a:cs typeface="Arial" panose="020B0604020202020204" pitchFamily="34" charset="0"/>
            </a:endParaRPr>
          </a:p>
        </p:txBody>
      </p:sp>
      <p:sp>
        <p:nvSpPr>
          <p:cNvPr id="22" name="TextBox 21">
            <a:extLst>
              <a:ext uri="{FF2B5EF4-FFF2-40B4-BE49-F238E27FC236}">
                <a16:creationId xmlns:a16="http://schemas.microsoft.com/office/drawing/2014/main" id="{48A854B4-A61D-624C-9289-BEAA6A355A15}"/>
              </a:ext>
            </a:extLst>
          </p:cNvPr>
          <p:cNvSpPr txBox="1"/>
          <p:nvPr/>
        </p:nvSpPr>
        <p:spPr>
          <a:xfrm>
            <a:off x="4100941" y="5738812"/>
            <a:ext cx="3268486" cy="707886"/>
          </a:xfrm>
          <a:prstGeom prst="rect">
            <a:avLst/>
          </a:prstGeom>
          <a:noFill/>
        </p:spPr>
        <p:txBody>
          <a:bodyPr wrap="square" rtlCol="0">
            <a:spAutoFit/>
          </a:bodyPr>
          <a:lstStyle/>
          <a:p>
            <a:pPr marL="0" marR="0">
              <a:spcBef>
                <a:spcPts val="0"/>
              </a:spcBef>
              <a:spcAft>
                <a:spcPts val="0"/>
              </a:spcAft>
            </a:pPr>
            <a:r>
              <a:rPr lang="en-US" sz="1000" dirty="0">
                <a:effectLst/>
                <a:ea typeface="Times New Roman" panose="02020603050405020304" pitchFamily="18" charset="0"/>
                <a:cs typeface="Times New Roman" panose="02020603050405020304" pitchFamily="18" charset="0"/>
              </a:rPr>
              <a:t>Consumers spent $211.5 billion online during the second quarter, up 45 percent from a year ago. The data shows how COVID-19 has boosted a shift by consumers to ecommerce purchases. </a:t>
            </a:r>
            <a:endParaRPr lang="en-US" sz="1000" dirty="0"/>
          </a:p>
        </p:txBody>
      </p:sp>
      <p:graphicFrame>
        <p:nvGraphicFramePr>
          <p:cNvPr id="3" name="Chart 2">
            <a:extLst>
              <a:ext uri="{FF2B5EF4-FFF2-40B4-BE49-F238E27FC236}">
                <a16:creationId xmlns:a16="http://schemas.microsoft.com/office/drawing/2014/main" id="{717C2C88-2D60-4470-B58C-59F2BE522914}"/>
              </a:ext>
            </a:extLst>
          </p:cNvPr>
          <p:cNvGraphicFramePr/>
          <p:nvPr>
            <p:extLst>
              <p:ext uri="{D42A27DB-BD31-4B8C-83A1-F6EECF244321}">
                <p14:modId xmlns:p14="http://schemas.microsoft.com/office/powerpoint/2010/main" val="317603348"/>
              </p:ext>
            </p:extLst>
          </p:nvPr>
        </p:nvGraphicFramePr>
        <p:xfrm>
          <a:off x="200891" y="2294802"/>
          <a:ext cx="3609078" cy="271996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a:extLst>
              <a:ext uri="{FF2B5EF4-FFF2-40B4-BE49-F238E27FC236}">
                <a16:creationId xmlns:a16="http://schemas.microsoft.com/office/drawing/2014/main" id="{CC12481C-78FD-47DE-BEBB-3AF2A1DC4957}"/>
              </a:ext>
            </a:extLst>
          </p:cNvPr>
          <p:cNvGraphicFramePr/>
          <p:nvPr>
            <p:extLst>
              <p:ext uri="{D42A27DB-BD31-4B8C-83A1-F6EECF244321}">
                <p14:modId xmlns:p14="http://schemas.microsoft.com/office/powerpoint/2010/main" val="154781426"/>
              </p:ext>
            </p:extLst>
          </p:nvPr>
        </p:nvGraphicFramePr>
        <p:xfrm>
          <a:off x="3737364" y="2389139"/>
          <a:ext cx="3657600" cy="257112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a:extLst>
              <a:ext uri="{FF2B5EF4-FFF2-40B4-BE49-F238E27FC236}">
                <a16:creationId xmlns:a16="http://schemas.microsoft.com/office/drawing/2014/main" id="{E98B87FA-8064-48AF-ADEF-DB857C6509A7}"/>
              </a:ext>
            </a:extLst>
          </p:cNvPr>
          <p:cNvGraphicFramePr/>
          <p:nvPr>
            <p:extLst>
              <p:ext uri="{D42A27DB-BD31-4B8C-83A1-F6EECF244321}">
                <p14:modId xmlns:p14="http://schemas.microsoft.com/office/powerpoint/2010/main" val="1242775817"/>
              </p:ext>
            </p:extLst>
          </p:nvPr>
        </p:nvGraphicFramePr>
        <p:xfrm>
          <a:off x="176630" y="6446698"/>
          <a:ext cx="3657600" cy="261683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Chart 7">
            <a:extLst>
              <a:ext uri="{FF2B5EF4-FFF2-40B4-BE49-F238E27FC236}">
                <a16:creationId xmlns:a16="http://schemas.microsoft.com/office/drawing/2014/main" id="{5B468CD5-EB81-4461-8E6C-B1D43D64D174}"/>
              </a:ext>
            </a:extLst>
          </p:cNvPr>
          <p:cNvGraphicFramePr/>
          <p:nvPr>
            <p:extLst>
              <p:ext uri="{D42A27DB-BD31-4B8C-83A1-F6EECF244321}">
                <p14:modId xmlns:p14="http://schemas.microsoft.com/office/powerpoint/2010/main" val="640990978"/>
              </p:ext>
            </p:extLst>
          </p:nvPr>
        </p:nvGraphicFramePr>
        <p:xfrm>
          <a:off x="3906383" y="6569325"/>
          <a:ext cx="3657600" cy="2571119"/>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2087738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1387A80-AB6B-48FB-9CF5-BA93080D4B47}"/>
              </a:ext>
            </a:extLst>
          </p:cNvPr>
          <p:cNvSpPr/>
          <p:nvPr/>
        </p:nvSpPr>
        <p:spPr>
          <a:xfrm>
            <a:off x="0" y="0"/>
            <a:ext cx="7772400" cy="548640"/>
          </a:xfrm>
          <a:prstGeom prst="rect">
            <a:avLst/>
          </a:prstGeom>
          <a:solidFill>
            <a:srgbClr val="EDED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sz="1400" spc="200" dirty="0">
                <a:solidFill>
                  <a:srgbClr val="485463"/>
                </a:solidFill>
                <a:latin typeface="Arial" panose="020B0604020202020204" pitchFamily="34" charset="0"/>
                <a:cs typeface="Arial" panose="020B0604020202020204" pitchFamily="34" charset="0"/>
              </a:rPr>
              <a:t>DATA TELLS THE STORY</a:t>
            </a:r>
            <a:r>
              <a:rPr lang="en-US" sz="1400" dirty="0">
                <a:solidFill>
                  <a:srgbClr val="485463"/>
                </a:solidFill>
                <a:latin typeface="Arial" panose="020B0604020202020204" pitchFamily="34" charset="0"/>
                <a:cs typeface="Arial" panose="020B0604020202020204" pitchFamily="34" charset="0"/>
              </a:rPr>
              <a:t> | </a:t>
            </a:r>
            <a:r>
              <a:rPr lang="en-US" sz="1400" b="1" dirty="0">
                <a:solidFill>
                  <a:srgbClr val="485463"/>
                </a:solidFill>
                <a:latin typeface="Arial" panose="020B0604020202020204" pitchFamily="34" charset="0"/>
                <a:cs typeface="Arial" panose="020B0604020202020204" pitchFamily="34" charset="0"/>
              </a:rPr>
              <a:t>September’s Monthly Economic Review</a:t>
            </a:r>
          </a:p>
        </p:txBody>
      </p:sp>
      <p:sp>
        <p:nvSpPr>
          <p:cNvPr id="4" name="Rectangle 3">
            <a:extLst>
              <a:ext uri="{FF2B5EF4-FFF2-40B4-BE49-F238E27FC236}">
                <a16:creationId xmlns:a16="http://schemas.microsoft.com/office/drawing/2014/main" id="{2B548AA2-3C0B-49D7-8771-EBF82AD5AAE7}"/>
              </a:ext>
            </a:extLst>
          </p:cNvPr>
          <p:cNvSpPr/>
          <p:nvPr/>
        </p:nvSpPr>
        <p:spPr>
          <a:xfrm>
            <a:off x="429491" y="1007221"/>
            <a:ext cx="3200400" cy="457200"/>
          </a:xfrm>
          <a:prstGeom prst="rect">
            <a:avLst/>
          </a:prstGeom>
          <a:solidFill>
            <a:srgbClr val="485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00" spc="200" dirty="0">
                <a:solidFill>
                  <a:schemeClr val="bg1"/>
                </a:solidFill>
                <a:latin typeface="Arial" panose="020B0604020202020204" pitchFamily="34" charset="0"/>
                <a:cs typeface="Arial" panose="020B0604020202020204" pitchFamily="34" charset="0"/>
              </a:rPr>
              <a:t>LEADING ECONOMIC INDEX</a:t>
            </a:r>
            <a:endParaRPr lang="en-US" sz="1300" dirty="0">
              <a:solidFill>
                <a:schemeClr val="bg1"/>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6D3B4404-BC90-442C-9090-D61218D915A9}"/>
              </a:ext>
            </a:extLst>
          </p:cNvPr>
          <p:cNvSpPr txBox="1"/>
          <p:nvPr/>
        </p:nvSpPr>
        <p:spPr>
          <a:xfrm>
            <a:off x="435037" y="1523360"/>
            <a:ext cx="3236422" cy="861774"/>
          </a:xfrm>
          <a:prstGeom prst="rect">
            <a:avLst/>
          </a:prstGeom>
          <a:noFill/>
        </p:spPr>
        <p:txBody>
          <a:bodyPr wrap="square" rtlCol="0">
            <a:spAutoFit/>
          </a:bodyPr>
          <a:lstStyle/>
          <a:p>
            <a:pPr marL="0" marR="11430" algn="l">
              <a:spcBef>
                <a:spcPts val="0"/>
              </a:spcBef>
              <a:spcAft>
                <a:spcPts val="0"/>
              </a:spcAft>
            </a:pPr>
            <a:r>
              <a:rPr lang="en-US" sz="1000" dirty="0">
                <a:effectLst/>
                <a:ea typeface="Times New Roman" panose="02020603050405020304" pitchFamily="18" charset="0"/>
                <a:cs typeface="Times New Roman" panose="02020603050405020304" pitchFamily="18" charset="0"/>
              </a:rPr>
              <a:t>The reopening of businesses has created a rebound in parts of the economy since May. The Conference Board’s Leading Economic Index – a composite average of 10 components – increased further in July by 1.4 percent. </a:t>
            </a:r>
            <a:endParaRPr lang="en-US" sz="1000" dirty="0"/>
          </a:p>
        </p:txBody>
      </p:sp>
      <p:sp>
        <p:nvSpPr>
          <p:cNvPr id="6" name="Rectangle 5">
            <a:extLst>
              <a:ext uri="{FF2B5EF4-FFF2-40B4-BE49-F238E27FC236}">
                <a16:creationId xmlns:a16="http://schemas.microsoft.com/office/drawing/2014/main" id="{A294447A-75FF-46DB-9D19-2CE2EC23753E}"/>
              </a:ext>
            </a:extLst>
          </p:cNvPr>
          <p:cNvSpPr/>
          <p:nvPr/>
        </p:nvSpPr>
        <p:spPr>
          <a:xfrm>
            <a:off x="4100941" y="1007221"/>
            <a:ext cx="3200400" cy="457200"/>
          </a:xfrm>
          <a:prstGeom prst="rect">
            <a:avLst/>
          </a:prstGeom>
          <a:solidFill>
            <a:srgbClr val="485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00" spc="200" dirty="0">
                <a:solidFill>
                  <a:schemeClr val="bg1"/>
                </a:solidFill>
                <a:latin typeface="Arial" panose="020B0604020202020204" pitchFamily="34" charset="0"/>
                <a:cs typeface="Arial" panose="020B0604020202020204" pitchFamily="34" charset="0"/>
              </a:rPr>
              <a:t>GDP GROWTH</a:t>
            </a:r>
            <a:endParaRPr lang="en-US" sz="1300" dirty="0">
              <a:solidFill>
                <a:schemeClr val="bg1"/>
              </a:solidFill>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A8D29D70-C6CC-4C49-84D3-860B51ADFAB1}"/>
              </a:ext>
            </a:extLst>
          </p:cNvPr>
          <p:cNvSpPr txBox="1"/>
          <p:nvPr/>
        </p:nvSpPr>
        <p:spPr>
          <a:xfrm>
            <a:off x="4095395" y="1523360"/>
            <a:ext cx="3241968" cy="707886"/>
          </a:xfrm>
          <a:prstGeom prst="rect">
            <a:avLst/>
          </a:prstGeom>
          <a:noFill/>
        </p:spPr>
        <p:txBody>
          <a:bodyPr wrap="square" rtlCol="0">
            <a:spAutoFit/>
          </a:bodyPr>
          <a:lstStyle/>
          <a:p>
            <a:r>
              <a:rPr lang="en-US" sz="1000" dirty="0">
                <a:effectLst/>
                <a:ea typeface="Times New Roman" panose="02020603050405020304" pitchFamily="18" charset="0"/>
                <a:cs typeface="Times New Roman" panose="02020603050405020304" pitchFamily="18" charset="0"/>
              </a:rPr>
              <a:t>As expected, the second-quarter plunge in GDP of 32.9 percent was the worst in history. GDP is forecast to rebound by better than 15 percent in the third quarter. </a:t>
            </a:r>
            <a:endParaRPr lang="en-US" sz="1000" dirty="0"/>
          </a:p>
        </p:txBody>
      </p:sp>
      <p:sp>
        <p:nvSpPr>
          <p:cNvPr id="9" name="Rectangle 8">
            <a:extLst>
              <a:ext uri="{FF2B5EF4-FFF2-40B4-BE49-F238E27FC236}">
                <a16:creationId xmlns:a16="http://schemas.microsoft.com/office/drawing/2014/main" id="{9F26DE7D-D762-4BA3-99F3-8F6CF1B63104}"/>
              </a:ext>
            </a:extLst>
          </p:cNvPr>
          <p:cNvSpPr/>
          <p:nvPr/>
        </p:nvSpPr>
        <p:spPr>
          <a:xfrm>
            <a:off x="429491" y="5158307"/>
            <a:ext cx="3200400" cy="457200"/>
          </a:xfrm>
          <a:prstGeom prst="rect">
            <a:avLst/>
          </a:prstGeom>
          <a:solidFill>
            <a:srgbClr val="485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00" spc="200" dirty="0">
                <a:solidFill>
                  <a:schemeClr val="bg1"/>
                </a:solidFill>
                <a:latin typeface="Arial" panose="020B0604020202020204" pitchFamily="34" charset="0"/>
                <a:cs typeface="Arial" panose="020B0604020202020204" pitchFamily="34" charset="0"/>
              </a:rPr>
              <a:t>HOUSEHOLD CREDIT</a:t>
            </a:r>
            <a:endParaRPr lang="en-US" sz="1300" dirty="0">
              <a:solidFill>
                <a:schemeClr val="bg1"/>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5F56EC7D-1438-4088-AE48-122E8355911B}"/>
              </a:ext>
            </a:extLst>
          </p:cNvPr>
          <p:cNvSpPr txBox="1"/>
          <p:nvPr/>
        </p:nvSpPr>
        <p:spPr>
          <a:xfrm>
            <a:off x="429490" y="5738812"/>
            <a:ext cx="3241969" cy="707886"/>
          </a:xfrm>
          <a:prstGeom prst="rect">
            <a:avLst/>
          </a:prstGeom>
          <a:noFill/>
        </p:spPr>
        <p:txBody>
          <a:bodyPr wrap="square" rtlCol="0">
            <a:spAutoFit/>
          </a:bodyPr>
          <a:lstStyle/>
          <a:p>
            <a:pPr marL="0" marR="0">
              <a:spcBef>
                <a:spcPts val="0"/>
              </a:spcBef>
              <a:spcAft>
                <a:spcPts val="0"/>
              </a:spcAft>
            </a:pPr>
            <a:r>
              <a:rPr lang="en-US" sz="1000" dirty="0">
                <a:effectLst/>
                <a:ea typeface="Times New Roman" panose="02020603050405020304" pitchFamily="18" charset="0"/>
                <a:cs typeface="Times New Roman" panose="02020603050405020304" pitchFamily="18" charset="0"/>
              </a:rPr>
              <a:t>The pace of nonrevolving credit (loans for homes, cars and education) continues to grow but revolving credit purchases (credit cards) plummeted compared with a year ago. </a:t>
            </a:r>
            <a:endParaRPr lang="en-US" sz="1000" dirty="0"/>
          </a:p>
        </p:txBody>
      </p:sp>
      <p:sp>
        <p:nvSpPr>
          <p:cNvPr id="11" name="Rectangle 10">
            <a:extLst>
              <a:ext uri="{FF2B5EF4-FFF2-40B4-BE49-F238E27FC236}">
                <a16:creationId xmlns:a16="http://schemas.microsoft.com/office/drawing/2014/main" id="{3FD02F64-20A7-45A9-A289-ADEDB29487E6}"/>
              </a:ext>
            </a:extLst>
          </p:cNvPr>
          <p:cNvSpPr/>
          <p:nvPr/>
        </p:nvSpPr>
        <p:spPr>
          <a:xfrm>
            <a:off x="4100941" y="5158307"/>
            <a:ext cx="3200400" cy="457200"/>
          </a:xfrm>
          <a:prstGeom prst="rect">
            <a:avLst/>
          </a:prstGeom>
          <a:solidFill>
            <a:srgbClr val="485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00" spc="200" dirty="0">
                <a:solidFill>
                  <a:schemeClr val="bg1"/>
                </a:solidFill>
                <a:latin typeface="Arial" panose="020B0604020202020204" pitchFamily="34" charset="0"/>
                <a:cs typeface="Arial" panose="020B0604020202020204" pitchFamily="34" charset="0"/>
              </a:rPr>
              <a:t>ECONOMIC INDICATORS</a:t>
            </a:r>
            <a:endParaRPr lang="en-US" sz="1300" dirty="0">
              <a:solidFill>
                <a:schemeClr val="bg1"/>
              </a:solidFill>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0ACF24EA-612E-4BC1-84B4-7325B29D37F2}"/>
              </a:ext>
            </a:extLst>
          </p:cNvPr>
          <p:cNvSpPr txBox="1"/>
          <p:nvPr/>
        </p:nvSpPr>
        <p:spPr>
          <a:xfrm>
            <a:off x="4095395" y="5738812"/>
            <a:ext cx="3200400" cy="707886"/>
          </a:xfrm>
          <a:prstGeom prst="rect">
            <a:avLst/>
          </a:prstGeom>
          <a:noFill/>
        </p:spPr>
        <p:txBody>
          <a:bodyPr wrap="square" rtlCol="0">
            <a:spAutoFit/>
          </a:bodyPr>
          <a:lstStyle/>
          <a:p>
            <a:r>
              <a:rPr lang="en-US" sz="1000" dirty="0">
                <a:effectLst/>
                <a:ea typeface="Times New Roman" panose="02020603050405020304" pitchFamily="18" charset="0"/>
              </a:rPr>
              <a:t>The New York Fed's Weekly Economic Index shows an economy that is on a recovery trend. The Dallas Fed’s Mobility and Engagement Index trend is uneven, with fits and starts since June. </a:t>
            </a:r>
            <a:endParaRPr lang="en-US" sz="1000" dirty="0"/>
          </a:p>
        </p:txBody>
      </p:sp>
      <p:graphicFrame>
        <p:nvGraphicFramePr>
          <p:cNvPr id="8" name="Chart 7">
            <a:extLst>
              <a:ext uri="{FF2B5EF4-FFF2-40B4-BE49-F238E27FC236}">
                <a16:creationId xmlns:a16="http://schemas.microsoft.com/office/drawing/2014/main" id="{FF2ADC5F-4673-44AE-95CA-A3F50E42E6D6}"/>
              </a:ext>
            </a:extLst>
          </p:cNvPr>
          <p:cNvGraphicFramePr/>
          <p:nvPr>
            <p:extLst>
              <p:ext uri="{D42A27DB-BD31-4B8C-83A1-F6EECF244321}">
                <p14:modId xmlns:p14="http://schemas.microsoft.com/office/powerpoint/2010/main" val="1037827542"/>
              </p:ext>
            </p:extLst>
          </p:nvPr>
        </p:nvGraphicFramePr>
        <p:xfrm>
          <a:off x="313114" y="2406732"/>
          <a:ext cx="3559227" cy="246888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0" name="Chart 19">
            <a:extLst>
              <a:ext uri="{FF2B5EF4-FFF2-40B4-BE49-F238E27FC236}">
                <a16:creationId xmlns:a16="http://schemas.microsoft.com/office/drawing/2014/main" id="{7F3B844B-F8B1-4554-8AB5-085560D1D973}"/>
              </a:ext>
            </a:extLst>
          </p:cNvPr>
          <p:cNvGraphicFramePr/>
          <p:nvPr>
            <p:extLst>
              <p:ext uri="{D42A27DB-BD31-4B8C-83A1-F6EECF244321}">
                <p14:modId xmlns:p14="http://schemas.microsoft.com/office/powerpoint/2010/main" val="1989355661"/>
              </p:ext>
            </p:extLst>
          </p:nvPr>
        </p:nvGraphicFramePr>
        <p:xfrm>
          <a:off x="3872341" y="2353942"/>
          <a:ext cx="3657600" cy="254615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3" name="Chart 22">
            <a:extLst>
              <a:ext uri="{FF2B5EF4-FFF2-40B4-BE49-F238E27FC236}">
                <a16:creationId xmlns:a16="http://schemas.microsoft.com/office/drawing/2014/main" id="{D8BE2588-EAE9-4433-8D67-B83A32313A1D}"/>
              </a:ext>
            </a:extLst>
          </p:cNvPr>
          <p:cNvGraphicFramePr/>
          <p:nvPr>
            <p:extLst>
              <p:ext uri="{D42A27DB-BD31-4B8C-83A1-F6EECF244321}">
                <p14:modId xmlns:p14="http://schemas.microsoft.com/office/powerpoint/2010/main" val="3142525320"/>
              </p:ext>
            </p:extLst>
          </p:nvPr>
        </p:nvGraphicFramePr>
        <p:xfrm>
          <a:off x="435037" y="6394525"/>
          <a:ext cx="3437304" cy="265665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6" name="Chart 25">
            <a:extLst>
              <a:ext uri="{FF2B5EF4-FFF2-40B4-BE49-F238E27FC236}">
                <a16:creationId xmlns:a16="http://schemas.microsoft.com/office/drawing/2014/main" id="{6A14A816-DF6B-4345-95B0-6E55A8F10023}"/>
              </a:ext>
            </a:extLst>
          </p:cNvPr>
          <p:cNvGraphicFramePr/>
          <p:nvPr>
            <p:extLst>
              <p:ext uri="{D42A27DB-BD31-4B8C-83A1-F6EECF244321}">
                <p14:modId xmlns:p14="http://schemas.microsoft.com/office/powerpoint/2010/main" val="464416259"/>
              </p:ext>
            </p:extLst>
          </p:nvPr>
        </p:nvGraphicFramePr>
        <p:xfrm>
          <a:off x="4001703" y="6446698"/>
          <a:ext cx="3437304" cy="2533754"/>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831889141"/>
      </p:ext>
    </p:extLst>
  </p:cSld>
  <p:clrMapOvr>
    <a:masterClrMapping/>
  </p:clrMapOvr>
</p:sld>
</file>

<file path=ppt/theme/theme1.xml><?xml version="1.0" encoding="utf-8"?>
<a:theme xmlns:a="http://schemas.openxmlformats.org/drawingml/2006/main" name="Office Theme">
  <a:themeElements>
    <a:clrScheme name="NRF">
      <a:dk1>
        <a:srgbClr val="3B3A40"/>
      </a:dk1>
      <a:lt1>
        <a:srgbClr val="FEFFFF"/>
      </a:lt1>
      <a:dk2>
        <a:srgbClr val="485363"/>
      </a:dk2>
      <a:lt2>
        <a:srgbClr val="ECECEC"/>
      </a:lt2>
      <a:accent1>
        <a:srgbClr val="3BC1D0"/>
      </a:accent1>
      <a:accent2>
        <a:srgbClr val="485363"/>
      </a:accent2>
      <a:accent3>
        <a:srgbClr val="EF413B"/>
      </a:accent3>
      <a:accent4>
        <a:srgbClr val="FBAE44"/>
      </a:accent4>
      <a:accent5>
        <a:srgbClr val="A9A9A9"/>
      </a:accent5>
      <a:accent6>
        <a:srgbClr val="70AD47"/>
      </a:accent6>
      <a:hlink>
        <a:srgbClr val="3BC1D0"/>
      </a:hlink>
      <a:folHlink>
        <a:srgbClr val="485363"/>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81F231C9ABD9040BB72DA5844BC6BB2" ma:contentTypeVersion="16" ma:contentTypeDescription="Create a new document." ma:contentTypeScope="" ma:versionID="804684c4cf34e4fe9a93f986dfe07ec0">
  <xsd:schema xmlns:xsd="http://www.w3.org/2001/XMLSchema" xmlns:xs="http://www.w3.org/2001/XMLSchema" xmlns:p="http://schemas.microsoft.com/office/2006/metadata/properties" xmlns:ns1="http://schemas.microsoft.com/sharepoint/v3" xmlns:ns2="8aa9c2bb-43f1-4c49-a71a-319e8c9db9a1" xmlns:ns3="56396573-6369-4948-a62a-facc93afdf70" xmlns:ns4="46d675ae-fbeb-40f0-a359-22e1a6fdee86" targetNamespace="http://schemas.microsoft.com/office/2006/metadata/properties" ma:root="true" ma:fieldsID="7096ffe9728749bdfc4214a4367723f9" ns1:_="" ns2:_="" ns3:_="" ns4:_="">
    <xsd:import namespace="http://schemas.microsoft.com/sharepoint/v3"/>
    <xsd:import namespace="8aa9c2bb-43f1-4c49-a71a-319e8c9db9a1"/>
    <xsd:import namespace="56396573-6369-4948-a62a-facc93afdf70"/>
    <xsd:import namespace="46d675ae-fbeb-40f0-a359-22e1a6fdee86"/>
    <xsd:element name="properties">
      <xsd:complexType>
        <xsd:sequence>
          <xsd:element name="documentManagement">
            <xsd:complexType>
              <xsd:all>
                <xsd:element ref="ns2:SharedWithUsers" minOccurs="0"/>
                <xsd:element ref="ns2:SharedWithDetails" minOccurs="0"/>
                <xsd:element ref="ns3:LastSharedByUser" minOccurs="0"/>
                <xsd:element ref="ns3:LastSharedByTime"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element ref="ns4:MediaServiceEventHashCode" minOccurs="0"/>
                <xsd:element ref="ns4:MediaServiceGenerationTime" minOccurs="0"/>
                <xsd:element ref="ns4:MediaServiceAutoKeyPoints" minOccurs="0"/>
                <xsd:element ref="ns4:MediaServiceKeyPoint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2" nillable="true" ma:displayName="Unified Compliance Policy Properties" ma:hidden="true" ma:internalName="_ip_UnifiedCompliancePolicyProperties">
      <xsd:simpleType>
        <xsd:restriction base="dms:Note"/>
      </xsd:simpleType>
    </xsd:element>
    <xsd:element name="_ip_UnifiedCompliancePolicyUIAction" ma:index="2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aa9c2bb-43f1-4c49-a71a-319e8c9db9a1"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6396573-6369-4948-a62a-facc93afdf70" elementFormDefault="qualified">
    <xsd:import namespace="http://schemas.microsoft.com/office/2006/documentManagement/types"/>
    <xsd:import namespace="http://schemas.microsoft.com/office/infopath/2007/PartnerControls"/>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46d675ae-fbeb-40f0-a359-22e1a6fdee86"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AutoTags" ma:index="15" nillable="true" ma:displayName="MediaServiceAutoTags" ma:description="" ma:internalName="MediaServiceAutoTags" ma:readOnly="true">
      <xsd:simpleType>
        <xsd:restriction base="dms:Text"/>
      </xsd:simpleType>
    </xsd:element>
    <xsd:element name="MediaServiceLocation" ma:index="16" nillable="true" ma:displayName="MediaServiceLocation" ma:description="" ma:internalName="MediaServiceLocation"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F40274D-B16A-4E11-A6AB-B66EEB4B003A}">
  <ds:schemaRefs>
    <ds:schemaRef ds:uri="http://schemas.microsoft.com/sharepoint/v3/contenttype/forms"/>
  </ds:schemaRefs>
</ds:datastoreItem>
</file>

<file path=customXml/itemProps2.xml><?xml version="1.0" encoding="utf-8"?>
<ds:datastoreItem xmlns:ds="http://schemas.openxmlformats.org/officeDocument/2006/customXml" ds:itemID="{30767629-7C0D-4E18-81C1-709B7C0597D2}">
  <ds:schemaRefs>
    <ds:schemaRef ds:uri="http://schemas.microsoft.com/office/2006/metadata/properties"/>
    <ds:schemaRef ds:uri="http://schemas.microsoft.com/office/infopath/2007/PartnerControls"/>
    <ds:schemaRef ds:uri="http://schemas.microsoft.com/sharepoint/v3"/>
  </ds:schemaRefs>
</ds:datastoreItem>
</file>

<file path=customXml/itemProps3.xml><?xml version="1.0" encoding="utf-8"?>
<ds:datastoreItem xmlns:ds="http://schemas.openxmlformats.org/officeDocument/2006/customXml" ds:itemID="{96B2D6B8-DE15-48A1-9C11-D2B18577367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aa9c2bb-43f1-4c49-a71a-319e8c9db9a1"/>
    <ds:schemaRef ds:uri="56396573-6369-4948-a62a-facc93afdf70"/>
    <ds:schemaRef ds:uri="46d675ae-fbeb-40f0-a359-22e1a6fdee8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403</TotalTime>
  <Words>1333</Words>
  <Application>Microsoft Office PowerPoint</Application>
  <PresentationFormat>Custom</PresentationFormat>
  <Paragraphs>62</Paragraphs>
  <Slides>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Times New Roman</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Taylor, Allison</dc:creator>
  <cp:lastModifiedBy>Leah McCormack</cp:lastModifiedBy>
  <cp:revision>23</cp:revision>
  <dcterms:created xsi:type="dcterms:W3CDTF">2020-03-31T17:01:40Z</dcterms:created>
  <dcterms:modified xsi:type="dcterms:W3CDTF">2020-09-01T17:43:18Z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0x010100881F231C9ABD9040BB72DA5844BC6BB2</vt:lpwstr>
  </property>
</Properties>
</file>